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  <p:sldMasterId id="2147483672" r:id="rId5"/>
  </p:sldMasterIdLst>
  <p:notesMasterIdLst>
    <p:notesMasterId r:id="rId20"/>
  </p:notesMasterIdLst>
  <p:handoutMasterIdLst>
    <p:handoutMasterId r:id="rId21"/>
  </p:handoutMasterIdLst>
  <p:sldIdLst>
    <p:sldId id="259" r:id="rId6"/>
    <p:sldId id="390" r:id="rId7"/>
    <p:sldId id="476" r:id="rId8"/>
    <p:sldId id="477" r:id="rId9"/>
    <p:sldId id="478" r:id="rId10"/>
    <p:sldId id="479" r:id="rId11"/>
    <p:sldId id="480" r:id="rId12"/>
    <p:sldId id="481" r:id="rId13"/>
    <p:sldId id="482" r:id="rId14"/>
    <p:sldId id="376" r:id="rId15"/>
    <p:sldId id="458" r:id="rId16"/>
    <p:sldId id="483" r:id="rId17"/>
    <p:sldId id="459" r:id="rId18"/>
    <p:sldId id="484" r:id="rId19"/>
  </p:sldIdLst>
  <p:sldSz cx="12192000" cy="6858000"/>
  <p:notesSz cx="6858000" cy="9144000"/>
  <p:embeddedFontLst>
    <p:embeddedFont>
      <p:font typeface="Myriad Pro" panose="020B0503030403020204" charset="0"/>
      <p:regular r:id="rId22"/>
      <p:bold r:id="rId23"/>
      <p:italic r:id="rId24"/>
      <p:boldItalic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0000"/>
    <a:srgbClr val="FFE8CB"/>
    <a:srgbClr val="FFF4E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68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86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5BA1D252-72E7-8ACE-25A5-1C3D4FDB9C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CE284D7-570C-242A-31BD-03C947A8C1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8DDC1-C710-4769-B081-25D414D9CF7F}" type="datetimeFigureOut">
              <a:rPr lang="sv-SE" smtClean="0"/>
              <a:t>2026-03-18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9610A52-6584-0D8C-E07E-05A6F578B3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0F74481-5A24-5F19-663F-A89E52C512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96DB2-77CB-4E57-AA55-34C833B22C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100246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3014F-172D-406E-A2A3-C554E501D0E9}" type="datetimeFigureOut">
              <a:rPr lang="sv-SE" smtClean="0"/>
              <a:t>2026-03-18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2D3AF-9875-4AC6-A26E-ECEFE81546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5668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C99451-18D2-BC76-F7EC-96BAE5D31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7E3C33D-C72B-ACE5-17E3-F666281ACA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22462AB-1058-F44D-5036-24CAF0EFA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F149-9A1C-4147-B29D-792C1496361D}" type="datetimeFigureOut">
              <a:rPr lang="sv-SE" smtClean="0"/>
              <a:t>2026-03-18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C586568-A972-08A5-9844-EF5127024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D9A897-52C6-42EC-9B7E-B41D010129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7883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FDD9D6-119B-6ADF-75D1-623020F1E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A6DFBA4-D8FD-9DCB-3E7C-EF837582A5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91B4262-2370-F769-BF92-3457CEE04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F149-9A1C-4147-B29D-792C1496361D}" type="datetimeFigureOut">
              <a:rPr lang="sv-SE" smtClean="0"/>
              <a:t>2026-03-18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6F9A755-69A3-BE16-75FE-43DB219A4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D9A897-52C6-42EC-9B7E-B41D010129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9771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146D07E-CF0E-440C-279A-B741D0002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3B2E113-A8C2-B831-084A-12ACCEBA1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455DA96-5570-F53B-B002-5D1937751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F149-9A1C-4147-B29D-792C1496361D}" type="datetimeFigureOut">
              <a:rPr lang="sv-SE" smtClean="0"/>
              <a:t>2026-03-18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132ADA-D77D-1E8C-F457-2238370C7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D9A897-52C6-42EC-9B7E-B41D010129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9208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C99451-18D2-BC76-F7EC-96BAE5D31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7E3C33D-C72B-ACE5-17E3-F666281ACA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22462AB-1058-F44D-5036-24CAF0EFA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F149-9A1C-4147-B29D-792C1496361D}" type="datetimeFigureOut">
              <a:rPr lang="sv-SE" smtClean="0"/>
              <a:t>2026-03-18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4845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EC5322-E587-6257-F0F6-1DA5DA85F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FA6C31D-217C-A6B3-1736-A4E5FEE8C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BDF398A-14B7-155C-BAE0-04325517F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F149-9A1C-4147-B29D-792C1496361D}" type="datetimeFigureOut">
              <a:rPr lang="sv-SE" smtClean="0"/>
              <a:t>2026-03-18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3631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4713C2-20A2-E4F6-5F44-D95CEF435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CA61537-A0C6-DF17-CB2E-0EFD93BB9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A899E96-F8AA-5E48-FA4A-2EA9FEFD1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F149-9A1C-4147-B29D-792C1496361D}" type="datetimeFigureOut">
              <a:rPr lang="sv-SE" smtClean="0"/>
              <a:t>2026-03-18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0347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99B600-7D34-EC85-F55C-9A5F58943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2226D9-3528-7731-A245-B704AB445C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768042B-D4B4-1EDD-9E0F-2F2F4ECDB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D3B1274-254D-AB91-7DBA-D2F5086D4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F149-9A1C-4147-B29D-792C1496361D}" type="datetimeFigureOut">
              <a:rPr lang="sv-SE" smtClean="0"/>
              <a:t>2026-03-18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4356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833EA9-0841-6FE3-D108-4D0F1B1C9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031CE72-06FD-1088-5204-078304D6A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5CC732E-FAA8-AA66-128F-A63D1147E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35A5CF2-A9DE-5F24-B139-E5B40A77D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9000D62-C34B-76D3-47DB-E68C1AC2B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B0F93CDE-987E-FE1E-C139-BF66FCFAB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F149-9A1C-4147-B29D-792C1496361D}" type="datetimeFigureOut">
              <a:rPr lang="sv-SE" smtClean="0"/>
              <a:t>2026-03-18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1760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C0D14-4A29-C3E9-7194-164056C2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BCF05D9-95D7-AF80-28AE-59E9D1470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F149-9A1C-4147-B29D-792C1496361D}" type="datetimeFigureOut">
              <a:rPr lang="sv-SE" smtClean="0"/>
              <a:t>2026-03-18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6058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F8CB038-DB53-D229-48DD-D9113D94D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F149-9A1C-4147-B29D-792C1496361D}" type="datetimeFigureOut">
              <a:rPr lang="sv-SE" smtClean="0"/>
              <a:t>2026-03-18</a:t>
            </a:fld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5F2A9EE-5F29-681D-4A11-4293F60E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D9A897-52C6-42EC-9B7E-B41D010129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5175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33CDA5-ACF9-B2D8-4243-09F3A2E7C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24E705-E0C9-D201-3BB5-7D4968E7A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88A247-68ED-6385-5F2D-C999BFDD6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64D2D8E-7E27-49F3-11F4-FAF2BA95D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F149-9A1C-4147-B29D-792C1496361D}" type="datetimeFigureOut">
              <a:rPr lang="sv-SE" smtClean="0"/>
              <a:t>2026-03-18</a:t>
            </a:fld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CF3A912-91D7-3731-9258-63A607806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D9A897-52C6-42EC-9B7E-B41D010129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585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EC5322-E587-6257-F0F6-1DA5DA85F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FA6C31D-217C-A6B3-1736-A4E5FEE8C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BDF398A-14B7-155C-BAE0-04325517F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F149-9A1C-4147-B29D-792C1496361D}" type="datetimeFigureOut">
              <a:rPr lang="sv-SE" smtClean="0"/>
              <a:t>2026-03-18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88079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B51DBE-B99F-D2D5-C644-43FE20F58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52A2BE3-87A2-3198-5DA0-4D723305F2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CAE369C-B732-D879-E6B1-F2618B64D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1CCC8BE-84BE-AF52-647E-A750C5494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F149-9A1C-4147-B29D-792C1496361D}" type="datetimeFigureOut">
              <a:rPr lang="sv-SE" smtClean="0"/>
              <a:t>2026-03-18</a:t>
            </a:fld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03907E8-D101-5468-505D-40027317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D9A897-52C6-42EC-9B7E-B41D010129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2995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FDD9D6-119B-6ADF-75D1-623020F1E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A6DFBA4-D8FD-9DCB-3E7C-EF837582A5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91B4262-2370-F769-BF92-3457CEE04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F149-9A1C-4147-B29D-792C1496361D}" type="datetimeFigureOut">
              <a:rPr lang="sv-SE" smtClean="0"/>
              <a:t>2026-03-18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6F9A755-69A3-BE16-75FE-43DB219A4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D9A897-52C6-42EC-9B7E-B41D010129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3372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146D07E-CF0E-440C-279A-B741D0002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3B2E113-A8C2-B831-084A-12ACCEBA1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455DA96-5570-F53B-B002-5D1937751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F149-9A1C-4147-B29D-792C1496361D}" type="datetimeFigureOut">
              <a:rPr lang="sv-SE" smtClean="0"/>
              <a:t>2026-03-18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132ADA-D77D-1E8C-F457-2238370C7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D9A897-52C6-42EC-9B7E-B41D010129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500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4713C2-20A2-E4F6-5F44-D95CEF435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CA61537-A0C6-DF17-CB2E-0EFD93BB9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A899E96-F8AA-5E48-FA4A-2EA9FEFD1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F149-9A1C-4147-B29D-792C1496361D}" type="datetimeFigureOut">
              <a:rPr lang="sv-SE" smtClean="0"/>
              <a:t>2026-03-18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346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99B600-7D34-EC85-F55C-9A5F58943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2226D9-3528-7731-A245-B704AB445C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768042B-D4B4-1EDD-9E0F-2F2F4ECDB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D3B1274-254D-AB91-7DBA-D2F5086D4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F149-9A1C-4147-B29D-792C1496361D}" type="datetimeFigureOut">
              <a:rPr lang="sv-SE" smtClean="0"/>
              <a:t>2026-03-18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704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833EA9-0841-6FE3-D108-4D0F1B1C9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031CE72-06FD-1088-5204-078304D6A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35A5CF2-A9DE-5F24-B139-E5B40A77D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B0F93CDE-987E-FE1E-C139-BF66FCFAB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F149-9A1C-4147-B29D-792C1496361D}" type="datetimeFigureOut">
              <a:rPr lang="sv-SE" smtClean="0"/>
              <a:t>2026-03-18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7090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C0D14-4A29-C3E9-7194-164056C2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BCF05D9-95D7-AF80-28AE-59E9D1470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F149-9A1C-4147-B29D-792C1496361D}" type="datetimeFigureOut">
              <a:rPr lang="sv-SE" smtClean="0"/>
              <a:t>2026-03-18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771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F8CB038-DB53-D229-48DD-D9113D94D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F149-9A1C-4147-B29D-792C1496361D}" type="datetimeFigureOut">
              <a:rPr lang="sv-SE" smtClean="0"/>
              <a:t>2026-03-18</a:t>
            </a:fld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5F2A9EE-5F29-681D-4A11-4293F60E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D9A897-52C6-42EC-9B7E-B41D010129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4268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33CDA5-ACF9-B2D8-4243-09F3A2E7C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24E705-E0C9-D201-3BB5-7D4968E7A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88A247-68ED-6385-5F2D-C999BFDD6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64D2D8E-7E27-49F3-11F4-FAF2BA95D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F149-9A1C-4147-B29D-792C1496361D}" type="datetimeFigureOut">
              <a:rPr lang="sv-SE" smtClean="0"/>
              <a:t>2026-03-18</a:t>
            </a:fld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CF3A912-91D7-3731-9258-63A607806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D9A897-52C6-42EC-9B7E-B41D010129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0884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B51DBE-B99F-D2D5-C644-43FE20F58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52A2BE3-87A2-3198-5DA0-4D723305F2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CAE369C-B732-D879-E6B1-F2618B64D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1CCC8BE-84BE-AF52-647E-A750C5494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F149-9A1C-4147-B29D-792C1496361D}" type="datetimeFigureOut">
              <a:rPr lang="sv-SE" smtClean="0"/>
              <a:t>2026-03-18</a:t>
            </a:fld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03907E8-D101-5468-505D-40027317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D9A897-52C6-42EC-9B7E-B41D010129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094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C3DF74B-2D87-D9D7-9217-DF9D68790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E2AEEFA-2101-7427-345B-3E2C0A04D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21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4454111-DC74-9983-2F0C-F371AA774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1010" y="151875"/>
            <a:ext cx="1056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BF149-9A1C-4147-B29D-792C1496361D}" type="datetimeFigureOut">
              <a:rPr lang="sv-SE" smtClean="0"/>
              <a:t>2026-03-18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6DCA2F7-6BA5-D861-1E08-EEF655B9C0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6300"/>
            <a:ext cx="121920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22B70A5D-B27F-0C8F-902A-01E81822335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C3DF74B-2D87-D9D7-9217-DF9D68790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E2AEEFA-2101-7427-345B-3E2C0A04D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21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4454111-DC74-9983-2F0C-F371AA774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1010" y="151875"/>
            <a:ext cx="1056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BF149-9A1C-4147-B29D-792C1496361D}" type="datetimeFigureOut">
              <a:rPr lang="sv-SE" smtClean="0"/>
              <a:t>2026-03-18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DEED0A8-2360-570E-9302-BB7965E3886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1644"/>
            <a:ext cx="121920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5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043DB5-B4AD-0545-8D66-56AC47E02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038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sv-SE" sz="4800" dirty="0"/>
              <a:t>Honung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5C4EC386-743C-9747-197D-0513975DDBCB}"/>
              </a:ext>
            </a:extLst>
          </p:cNvPr>
          <p:cNvSpPr txBox="1"/>
          <p:nvPr/>
        </p:nvSpPr>
        <p:spPr>
          <a:xfrm>
            <a:off x="3384755" y="5583084"/>
            <a:ext cx="5422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0" i="0" u="none" strike="noStrike" baseline="0" dirty="0">
                <a:latin typeface="ArialMT"/>
              </a:rPr>
              <a:t>Om inget annat anges kommer foton och bilder som använts i bildspelet kommer från </a:t>
            </a:r>
            <a:r>
              <a:rPr lang="sv-SE" sz="1400" b="1" i="0" u="none" strike="noStrike" baseline="0" dirty="0">
                <a:latin typeface="Arial-BoldMT"/>
              </a:rPr>
              <a:t>Mina första år som biodlare</a:t>
            </a:r>
            <a:endParaRPr lang="sv-SE" sz="1400" dirty="0"/>
          </a:p>
        </p:txBody>
      </p:sp>
      <p:pic>
        <p:nvPicPr>
          <p:cNvPr id="18" name="Bildobjekt 17" descr="En bild som visar mat, Masonburk, Konserverad mat, Matbehållare&#10;&#10;AI-genererat innehåll kan vara felaktigt.">
            <a:extLst>
              <a:ext uri="{FF2B5EF4-FFF2-40B4-BE49-F238E27FC236}">
                <a16:creationId xmlns:a16="http://schemas.microsoft.com/office/drawing/2014/main" id="{FA3F15F6-8D7E-AAD4-2D40-27949DE8A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262" y="1285875"/>
            <a:ext cx="57054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39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CDEF6-64EC-5DDE-7B11-5874645F5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5D0241FB-8E9B-A655-47EC-6A541141FEA2}"/>
              </a:ext>
            </a:extLst>
          </p:cNvPr>
          <p:cNvSpPr txBox="1">
            <a:spLocks/>
          </p:cNvSpPr>
          <p:nvPr/>
        </p:nvSpPr>
        <p:spPr>
          <a:xfrm>
            <a:off x="352742" y="447852"/>
            <a:ext cx="11486515" cy="599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sv-SE" sz="4800" dirty="0"/>
              <a:t>Ymprecept till ca 50 kg ympad honung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BEE3D728-0F81-BE4E-3F82-B982AFEA49CD}"/>
              </a:ext>
            </a:extLst>
          </p:cNvPr>
          <p:cNvSpPr txBox="1"/>
          <p:nvPr/>
        </p:nvSpPr>
        <p:spPr>
          <a:xfrm>
            <a:off x="1114424" y="1477524"/>
            <a:ext cx="4981575" cy="393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sv-SE" sz="1400" dirty="0">
                <a:latin typeface="Arial-BoldMT"/>
              </a:rPr>
              <a:t>1,5 kg </a:t>
            </a:r>
            <a:r>
              <a:rPr lang="sv-SE" sz="1400" dirty="0" err="1">
                <a:latin typeface="Arial-BoldMT"/>
              </a:rPr>
              <a:t>nyslungad</a:t>
            </a:r>
            <a:r>
              <a:rPr lang="sv-SE" sz="1400" dirty="0">
                <a:latin typeface="Arial-BoldMT"/>
              </a:rPr>
              <a:t> honung | 150 g finkristallin honung</a:t>
            </a:r>
            <a:br>
              <a:rPr lang="sv-SE" sz="1400" dirty="0">
                <a:latin typeface="Arial-BoldMT"/>
              </a:rPr>
            </a:br>
            <a:endParaRPr lang="sv-SE" sz="1400" dirty="0">
              <a:latin typeface="Arial-BoldMT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400" dirty="0">
                <a:latin typeface="Arial-BoldMT"/>
              </a:rPr>
              <a:t>Blanda och placera i kylskåp.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400" dirty="0">
                <a:latin typeface="Arial-BoldMT"/>
              </a:rPr>
              <a:t>Rör om med elvisp morgon och kväll i två-tre dagar. Ympen är klar.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400" dirty="0">
                <a:latin typeface="Arial-BoldMT"/>
              </a:rPr>
              <a:t>Töm över ympen i först en mindre del av den </a:t>
            </a:r>
            <a:r>
              <a:rPr lang="sv-SE" sz="1400" dirty="0" err="1">
                <a:latin typeface="Arial-BoldMT"/>
              </a:rPr>
              <a:t>nyslungade</a:t>
            </a:r>
            <a:r>
              <a:rPr lang="sv-SE" sz="1400" dirty="0">
                <a:latin typeface="Arial-BoldMT"/>
              </a:rPr>
              <a:t> honungen och rör om väl.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400" dirty="0">
                <a:latin typeface="Arial-BoldMT"/>
              </a:rPr>
              <a:t>Häll sedan över detta i resten av honungen, rör om och blanda väl.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400" dirty="0">
                <a:latin typeface="Arial-BoldMT"/>
              </a:rPr>
              <a:t>Låt stå några timmar eller någon dag tills luftbubblorna har stigit upp ur honungen.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400" dirty="0">
                <a:latin typeface="Arial-BoldMT"/>
              </a:rPr>
              <a:t>Tappa på burk efter någon dag.</a:t>
            </a:r>
            <a:endParaRPr lang="sv-SE" sz="1400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4C6A9CA-2682-E27E-68DD-BCAB0B1868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1" r="1468"/>
          <a:stretch/>
        </p:blipFill>
        <p:spPr>
          <a:xfrm>
            <a:off x="6302829" y="4045111"/>
            <a:ext cx="2638698" cy="1783412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D58D793B-DDCB-11E3-BFF5-73F9296FF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1900" y="1548115"/>
            <a:ext cx="3495676" cy="2311191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26B174BF-E078-BF1A-7131-A4EC935377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64" r="2635"/>
          <a:stretch/>
        </p:blipFill>
        <p:spPr>
          <a:xfrm>
            <a:off x="9078419" y="3653023"/>
            <a:ext cx="1999157" cy="21755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6877DB5C-B6F1-59E7-CD14-7917433A4B8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2725"/>
          <a:stretch/>
        </p:blipFill>
        <p:spPr>
          <a:xfrm>
            <a:off x="6261736" y="1548115"/>
            <a:ext cx="1999157" cy="21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22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79B0D-0047-8624-470D-B1FFA3A8D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F58F31-21BC-AAF1-9085-448D5BC41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038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sv-SE" sz="4800" dirty="0"/>
              <a:t>Sorthonung</a:t>
            </a:r>
            <a:endParaRPr lang="sv-SE" sz="4800" b="0" dirty="0"/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0ED1B271-D4FA-F0B5-87B1-38C4E6A7B48D}"/>
              </a:ext>
            </a:extLst>
          </p:cNvPr>
          <p:cNvSpPr txBox="1"/>
          <p:nvPr/>
        </p:nvSpPr>
        <p:spPr>
          <a:xfrm>
            <a:off x="6591300" y="2571750"/>
            <a:ext cx="46577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Minst 50% av nektarn ska komma från samma slags växt för att få kallas för en sorthonung.</a:t>
            </a:r>
          </a:p>
        </p:txBody>
      </p:sp>
      <p:pic>
        <p:nvPicPr>
          <p:cNvPr id="9" name="Bildobjekt 8" descr="En bild som visar flaska, Matbehållare, Konserverad mat, lock&#10;&#10;AI-genererat innehåll kan vara felaktigt.">
            <a:extLst>
              <a:ext uri="{FF2B5EF4-FFF2-40B4-BE49-F238E27FC236}">
                <a16:creationId xmlns:a16="http://schemas.microsoft.com/office/drawing/2014/main" id="{1AB674AF-E7F9-2341-A8AA-BCA9ABF83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1556355"/>
            <a:ext cx="484822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35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CC0B4-C5AA-BA23-ED8B-ADAD99B53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CB3445-06A4-411F-7873-D9F886786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038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sv-SE" sz="4800" dirty="0"/>
              <a:t>Certifiering av honungsproduktionen</a:t>
            </a:r>
            <a:endParaRPr lang="sv-SE" sz="4800" b="0" dirty="0"/>
          </a:p>
        </p:txBody>
      </p:sp>
      <p:pic>
        <p:nvPicPr>
          <p:cNvPr id="4" name="Bildobjekt 3" descr="En bild som visar text, logotyp, Teckensnitt, cirkel&#10;&#10;AI-genererat innehåll kan vara felaktigt.">
            <a:extLst>
              <a:ext uri="{FF2B5EF4-FFF2-40B4-BE49-F238E27FC236}">
                <a16:creationId xmlns:a16="http://schemas.microsoft.com/office/drawing/2014/main" id="{8D66544E-A713-F91C-2480-2829DEC6D0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64415"/>
            <a:ext cx="2870791" cy="2129170"/>
          </a:xfrm>
          <a:prstGeom prst="rect">
            <a:avLst/>
          </a:prstGeom>
        </p:spPr>
      </p:pic>
      <p:pic>
        <p:nvPicPr>
          <p:cNvPr id="6" name="Bildobjekt 5" descr="En bild som visar logotyp, Teckensnitt, Grafik, cirkel&#10;&#10;AI-genererat innehåll kan vara felaktigt.">
            <a:extLst>
              <a:ext uri="{FF2B5EF4-FFF2-40B4-BE49-F238E27FC236}">
                <a16:creationId xmlns:a16="http://schemas.microsoft.com/office/drawing/2014/main" id="{04A4D47C-23AE-F44F-60DD-9F9CB20707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413" y="2290799"/>
            <a:ext cx="3211173" cy="2202786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F9A5C611-29ED-02ED-8DB6-A7E353206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925" y="2366962"/>
            <a:ext cx="319087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64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83829-DE98-C140-C041-7FDCD5986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5E43F3-7594-527F-AD6B-978C9AB9A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899"/>
            <a:ext cx="10515600" cy="788525"/>
          </a:xfrm>
        </p:spPr>
        <p:txBody>
          <a:bodyPr anchor="ctr">
            <a:normAutofit/>
          </a:bodyPr>
          <a:lstStyle/>
          <a:p>
            <a:pPr algn="ctr"/>
            <a:r>
              <a:rPr lang="sv-SE" sz="4800" dirty="0"/>
              <a:t>Vad är det för fel på honungen?</a:t>
            </a:r>
            <a:endParaRPr lang="sv-SE" sz="4800" b="0" dirty="0"/>
          </a:p>
        </p:txBody>
      </p:sp>
      <p:grpSp>
        <p:nvGrpSpPr>
          <p:cNvPr id="20" name="Grupp 19">
            <a:extLst>
              <a:ext uri="{FF2B5EF4-FFF2-40B4-BE49-F238E27FC236}">
                <a16:creationId xmlns:a16="http://schemas.microsoft.com/office/drawing/2014/main" id="{68786D75-100D-7450-1A0D-27C5028B6A29}"/>
              </a:ext>
            </a:extLst>
          </p:cNvPr>
          <p:cNvGrpSpPr/>
          <p:nvPr/>
        </p:nvGrpSpPr>
        <p:grpSpPr>
          <a:xfrm>
            <a:off x="509587" y="1190022"/>
            <a:ext cx="5253038" cy="1661994"/>
            <a:chOff x="509587" y="1404228"/>
            <a:chExt cx="5253038" cy="1661994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D633E5DF-8B43-F8C5-7E0D-B4B9F48BD1CD}"/>
                </a:ext>
              </a:extLst>
            </p:cNvPr>
            <p:cNvSpPr/>
            <p:nvPr/>
          </p:nvSpPr>
          <p:spPr>
            <a:xfrm>
              <a:off x="509587" y="1479601"/>
              <a:ext cx="5253038" cy="32385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D248AA0F-3004-6890-7800-575792D95501}"/>
                </a:ext>
              </a:extLst>
            </p:cNvPr>
            <p:cNvSpPr txBox="1"/>
            <p:nvPr/>
          </p:nvSpPr>
          <p:spPr>
            <a:xfrm>
              <a:off x="509587" y="1404228"/>
              <a:ext cx="3833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 b="1" dirty="0"/>
                <a:t>Honungen kristalliserar inte</a:t>
              </a:r>
            </a:p>
          </p:txBody>
        </p:sp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6581DDDF-BADA-0A9C-6990-FF19C795740A}"/>
                </a:ext>
              </a:extLst>
            </p:cNvPr>
            <p:cNvSpPr txBox="1"/>
            <p:nvPr/>
          </p:nvSpPr>
          <p:spPr>
            <a:xfrm>
              <a:off x="509587" y="1865893"/>
              <a:ext cx="525303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dirty="0"/>
                <a:t>Hög vattenhalt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dirty="0"/>
                <a:t>Hög halt av fruktsocker i förhållande till druvsocker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dirty="0"/>
                <a:t>För lite ympkristaller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dirty="0"/>
                <a:t>Honungens temperatur</a:t>
              </a:r>
            </a:p>
          </p:txBody>
        </p:sp>
      </p:grpSp>
      <p:grpSp>
        <p:nvGrpSpPr>
          <p:cNvPr id="19" name="Grupp 18">
            <a:extLst>
              <a:ext uri="{FF2B5EF4-FFF2-40B4-BE49-F238E27FC236}">
                <a16:creationId xmlns:a16="http://schemas.microsoft.com/office/drawing/2014/main" id="{BC1D02DE-A570-79D1-D271-45E4E2093773}"/>
              </a:ext>
            </a:extLst>
          </p:cNvPr>
          <p:cNvGrpSpPr/>
          <p:nvPr/>
        </p:nvGrpSpPr>
        <p:grpSpPr>
          <a:xfrm>
            <a:off x="6429375" y="1190022"/>
            <a:ext cx="5253038" cy="2400657"/>
            <a:chOff x="509587" y="3191456"/>
            <a:chExt cx="5253038" cy="2400657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55B6E2FD-AA98-E1C0-BA2E-9E9E90EA6D24}"/>
                </a:ext>
              </a:extLst>
            </p:cNvPr>
            <p:cNvSpPr/>
            <p:nvPr/>
          </p:nvSpPr>
          <p:spPr>
            <a:xfrm>
              <a:off x="509587" y="3266829"/>
              <a:ext cx="5253038" cy="32385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DD9149DC-674F-AFDC-1144-DF87952EAB88}"/>
                </a:ext>
              </a:extLst>
            </p:cNvPr>
            <p:cNvSpPr txBox="1"/>
            <p:nvPr/>
          </p:nvSpPr>
          <p:spPr>
            <a:xfrm>
              <a:off x="509587" y="3191456"/>
              <a:ext cx="3833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 b="1" dirty="0"/>
                <a:t>För hård</a:t>
              </a:r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2E693480-DC21-A67A-CE25-F93C11295F28}"/>
                </a:ext>
              </a:extLst>
            </p:cNvPr>
            <p:cNvSpPr txBox="1"/>
            <p:nvPr/>
          </p:nvSpPr>
          <p:spPr>
            <a:xfrm>
              <a:off x="509587" y="3653121"/>
              <a:ext cx="5253038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dirty="0"/>
                <a:t>Låg vattenhalt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dirty="0"/>
                <a:t>Rörd för kort tid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dirty="0"/>
                <a:t>Högt druvsockerinnehåll</a:t>
              </a:r>
              <a:br>
                <a:rPr lang="sv-SE" dirty="0"/>
              </a:br>
              <a:endParaRPr lang="sv-SE" dirty="0"/>
            </a:p>
            <a:p>
              <a:r>
                <a:rPr lang="sv-SE" sz="1600" dirty="0"/>
                <a:t>(om honungen är hård, kan man värma upp den till 30 grader och sedan förvara den i rumstemperatur. Den kommer då att behålla en mjukare konsistens)</a:t>
              </a:r>
            </a:p>
          </p:txBody>
        </p:sp>
      </p:grpSp>
      <p:grpSp>
        <p:nvGrpSpPr>
          <p:cNvPr id="18" name="Grupp 17">
            <a:extLst>
              <a:ext uri="{FF2B5EF4-FFF2-40B4-BE49-F238E27FC236}">
                <a16:creationId xmlns:a16="http://schemas.microsoft.com/office/drawing/2014/main" id="{E834046F-768C-E465-564B-8EF348300725}"/>
              </a:ext>
            </a:extLst>
          </p:cNvPr>
          <p:cNvGrpSpPr/>
          <p:nvPr/>
        </p:nvGrpSpPr>
        <p:grpSpPr>
          <a:xfrm>
            <a:off x="6429377" y="3590679"/>
            <a:ext cx="5253038" cy="2308324"/>
            <a:chOff x="6429377" y="1404228"/>
            <a:chExt cx="5253038" cy="2308324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674FF79B-E02F-A1F3-8CBA-1A592734DB52}"/>
                </a:ext>
              </a:extLst>
            </p:cNvPr>
            <p:cNvSpPr/>
            <p:nvPr/>
          </p:nvSpPr>
          <p:spPr>
            <a:xfrm>
              <a:off x="6429377" y="1479601"/>
              <a:ext cx="5253038" cy="32385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1E90F28D-58AE-E9C7-6FCD-711297F97675}"/>
                </a:ext>
              </a:extLst>
            </p:cNvPr>
            <p:cNvSpPr txBox="1"/>
            <p:nvPr/>
          </p:nvSpPr>
          <p:spPr>
            <a:xfrm>
              <a:off x="6429377" y="1404228"/>
              <a:ext cx="3833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 b="1" dirty="0"/>
                <a:t>För mjuk</a:t>
              </a: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2818A475-7EC8-2E5A-D701-9AE51023B474}"/>
                </a:ext>
              </a:extLst>
            </p:cNvPr>
            <p:cNvSpPr txBox="1"/>
            <p:nvPr/>
          </p:nvSpPr>
          <p:spPr>
            <a:xfrm>
              <a:off x="6429377" y="1865893"/>
              <a:ext cx="5253038" cy="18466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dirty="0"/>
                <a:t>Hög vattenhalt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sz="1600" dirty="0"/>
                <a:t>Uppvärmd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sz="1600" dirty="0" err="1"/>
                <a:t>Överrörd</a:t>
              </a:r>
              <a:br>
                <a:rPr lang="sv-SE" sz="1600" dirty="0"/>
              </a:br>
              <a:endParaRPr lang="sv-SE" sz="1600" dirty="0"/>
            </a:p>
            <a:p>
              <a:r>
                <a:rPr lang="sv-SE" sz="1600" dirty="0"/>
                <a:t>(När honungen är kristalliserad är enbart 15 % kristaller, resten hålls ihop av kristallstrukturerna. Om man fortsätter att röra/värma i detta läge bryter man dessa bindningar)</a:t>
              </a:r>
            </a:p>
          </p:txBody>
        </p:sp>
      </p:grpSp>
      <p:grpSp>
        <p:nvGrpSpPr>
          <p:cNvPr id="21" name="Grupp 20">
            <a:extLst>
              <a:ext uri="{FF2B5EF4-FFF2-40B4-BE49-F238E27FC236}">
                <a16:creationId xmlns:a16="http://schemas.microsoft.com/office/drawing/2014/main" id="{C7E19EF6-F7E8-FA3E-9B7E-7D9832197BB5}"/>
              </a:ext>
            </a:extLst>
          </p:cNvPr>
          <p:cNvGrpSpPr/>
          <p:nvPr/>
        </p:nvGrpSpPr>
        <p:grpSpPr>
          <a:xfrm>
            <a:off x="509587" y="2914458"/>
            <a:ext cx="5253038" cy="1107996"/>
            <a:chOff x="509587" y="1404228"/>
            <a:chExt cx="5253038" cy="1107996"/>
          </a:xfrm>
        </p:grpSpPr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2C3115E3-B374-C469-8F39-4DFD84B7FFB0}"/>
                </a:ext>
              </a:extLst>
            </p:cNvPr>
            <p:cNvSpPr/>
            <p:nvPr/>
          </p:nvSpPr>
          <p:spPr>
            <a:xfrm>
              <a:off x="509587" y="1479601"/>
              <a:ext cx="5253038" cy="32385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68EE10D3-4243-5B2F-9721-E708B13770B9}"/>
                </a:ext>
              </a:extLst>
            </p:cNvPr>
            <p:cNvSpPr txBox="1"/>
            <p:nvPr/>
          </p:nvSpPr>
          <p:spPr>
            <a:xfrm>
              <a:off x="509587" y="1404228"/>
              <a:ext cx="3833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 b="1" dirty="0"/>
                <a:t>Grynig</a:t>
              </a:r>
            </a:p>
          </p:txBody>
        </p:sp>
        <p:sp>
          <p:nvSpPr>
            <p:cNvPr id="24" name="textruta 23">
              <a:extLst>
                <a:ext uri="{FF2B5EF4-FFF2-40B4-BE49-F238E27FC236}">
                  <a16:creationId xmlns:a16="http://schemas.microsoft.com/office/drawing/2014/main" id="{9C03B66F-B97F-5A9D-3445-7FCAAD309343}"/>
                </a:ext>
              </a:extLst>
            </p:cNvPr>
            <p:cNvSpPr txBox="1"/>
            <p:nvPr/>
          </p:nvSpPr>
          <p:spPr>
            <a:xfrm>
              <a:off x="509587" y="1865893"/>
              <a:ext cx="525303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dirty="0"/>
                <a:t>Rörd för kort tid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dirty="0"/>
                <a:t>Tappad </a:t>
              </a:r>
            </a:p>
          </p:txBody>
        </p:sp>
      </p:grpSp>
      <p:grpSp>
        <p:nvGrpSpPr>
          <p:cNvPr id="25" name="Grupp 24">
            <a:extLst>
              <a:ext uri="{FF2B5EF4-FFF2-40B4-BE49-F238E27FC236}">
                <a16:creationId xmlns:a16="http://schemas.microsoft.com/office/drawing/2014/main" id="{68CA84A5-EDC8-140B-1C41-8441825B1C90}"/>
              </a:ext>
            </a:extLst>
          </p:cNvPr>
          <p:cNvGrpSpPr/>
          <p:nvPr/>
        </p:nvGrpSpPr>
        <p:grpSpPr>
          <a:xfrm>
            <a:off x="509587" y="4098317"/>
            <a:ext cx="5253038" cy="1107996"/>
            <a:chOff x="509587" y="1404228"/>
            <a:chExt cx="5253038" cy="1107996"/>
          </a:xfrm>
        </p:grpSpPr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9866932B-B02D-D0E1-C6AF-BDE23C13E4B3}"/>
                </a:ext>
              </a:extLst>
            </p:cNvPr>
            <p:cNvSpPr/>
            <p:nvPr/>
          </p:nvSpPr>
          <p:spPr>
            <a:xfrm>
              <a:off x="509587" y="1479601"/>
              <a:ext cx="5253038" cy="32385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" name="textruta 26">
              <a:extLst>
                <a:ext uri="{FF2B5EF4-FFF2-40B4-BE49-F238E27FC236}">
                  <a16:creationId xmlns:a16="http://schemas.microsoft.com/office/drawing/2014/main" id="{5EF4DDF4-6D85-A255-0B6F-11C39259EE4E}"/>
                </a:ext>
              </a:extLst>
            </p:cNvPr>
            <p:cNvSpPr txBox="1"/>
            <p:nvPr/>
          </p:nvSpPr>
          <p:spPr>
            <a:xfrm>
              <a:off x="509587" y="1404228"/>
              <a:ext cx="3833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 b="1" dirty="0"/>
                <a:t>Luftbubblor</a:t>
              </a:r>
            </a:p>
          </p:txBody>
        </p:sp>
        <p:sp>
          <p:nvSpPr>
            <p:cNvPr id="28" name="textruta 27">
              <a:extLst>
                <a:ext uri="{FF2B5EF4-FFF2-40B4-BE49-F238E27FC236}">
                  <a16:creationId xmlns:a16="http://schemas.microsoft.com/office/drawing/2014/main" id="{848DD2C3-657B-911E-23F9-8B278A5A156D}"/>
                </a:ext>
              </a:extLst>
            </p:cNvPr>
            <p:cNvSpPr txBox="1"/>
            <p:nvPr/>
          </p:nvSpPr>
          <p:spPr>
            <a:xfrm>
              <a:off x="509587" y="1865893"/>
              <a:ext cx="525303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dirty="0"/>
                <a:t>Tappad för sent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dirty="0"/>
                <a:t>Rörd för sent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388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65AFB-FB4F-43D1-89A9-E8B81B511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8806C8-F6BF-6799-4BAC-5DE0E4DB7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899"/>
            <a:ext cx="10515600" cy="788525"/>
          </a:xfrm>
        </p:spPr>
        <p:txBody>
          <a:bodyPr anchor="ctr">
            <a:normAutofit/>
          </a:bodyPr>
          <a:lstStyle/>
          <a:p>
            <a:pPr algn="ctr"/>
            <a:r>
              <a:rPr lang="sv-SE" sz="4800" dirty="0"/>
              <a:t>Vad är det för fel på honungen?</a:t>
            </a:r>
            <a:endParaRPr lang="sv-SE" sz="4800" b="0" dirty="0"/>
          </a:p>
        </p:txBody>
      </p:sp>
      <p:grpSp>
        <p:nvGrpSpPr>
          <p:cNvPr id="20" name="Grupp 19">
            <a:extLst>
              <a:ext uri="{FF2B5EF4-FFF2-40B4-BE49-F238E27FC236}">
                <a16:creationId xmlns:a16="http://schemas.microsoft.com/office/drawing/2014/main" id="{F34F1902-6454-4E19-7077-D3FEFB5A5047}"/>
              </a:ext>
            </a:extLst>
          </p:cNvPr>
          <p:cNvGrpSpPr/>
          <p:nvPr/>
        </p:nvGrpSpPr>
        <p:grpSpPr>
          <a:xfrm>
            <a:off x="509587" y="1511301"/>
            <a:ext cx="5253038" cy="1107996"/>
            <a:chOff x="509587" y="1404228"/>
            <a:chExt cx="5253038" cy="1107996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4FA01762-A48C-3D4B-AAE5-2BF89BF0B4D9}"/>
                </a:ext>
              </a:extLst>
            </p:cNvPr>
            <p:cNvSpPr/>
            <p:nvPr/>
          </p:nvSpPr>
          <p:spPr>
            <a:xfrm>
              <a:off x="509587" y="1479601"/>
              <a:ext cx="5253038" cy="32385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948AF56B-08E3-5C84-2088-BCAA135FC7B2}"/>
                </a:ext>
              </a:extLst>
            </p:cNvPr>
            <p:cNvSpPr txBox="1"/>
            <p:nvPr/>
          </p:nvSpPr>
          <p:spPr>
            <a:xfrm>
              <a:off x="509587" y="1404228"/>
              <a:ext cx="3833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 b="1" dirty="0"/>
                <a:t>Partiklar</a:t>
              </a:r>
            </a:p>
          </p:txBody>
        </p:sp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F7ADF454-941D-AE22-37F2-B1C58DD53C1D}"/>
                </a:ext>
              </a:extLst>
            </p:cNvPr>
            <p:cNvSpPr txBox="1"/>
            <p:nvPr/>
          </p:nvSpPr>
          <p:spPr>
            <a:xfrm>
              <a:off x="509587" y="1865893"/>
              <a:ext cx="525303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dirty="0"/>
                <a:t>Använd en finare sil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dirty="0"/>
                <a:t>Låt restpartiklarna flyta upp och skumma av</a:t>
              </a:r>
            </a:p>
          </p:txBody>
        </p:sp>
      </p:grpSp>
      <p:grpSp>
        <p:nvGrpSpPr>
          <p:cNvPr id="19" name="Grupp 18">
            <a:extLst>
              <a:ext uri="{FF2B5EF4-FFF2-40B4-BE49-F238E27FC236}">
                <a16:creationId xmlns:a16="http://schemas.microsoft.com/office/drawing/2014/main" id="{2C50FA1C-A85F-9D66-5BB1-0727FDAC6687}"/>
              </a:ext>
            </a:extLst>
          </p:cNvPr>
          <p:cNvGrpSpPr/>
          <p:nvPr/>
        </p:nvGrpSpPr>
        <p:grpSpPr>
          <a:xfrm>
            <a:off x="6429375" y="1504953"/>
            <a:ext cx="5253038" cy="1569661"/>
            <a:chOff x="509587" y="3191456"/>
            <a:chExt cx="5253038" cy="1569661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01F73C63-5E8A-D8D5-981E-3FB78CD4E983}"/>
                </a:ext>
              </a:extLst>
            </p:cNvPr>
            <p:cNvSpPr/>
            <p:nvPr/>
          </p:nvSpPr>
          <p:spPr>
            <a:xfrm>
              <a:off x="509587" y="3266829"/>
              <a:ext cx="5253038" cy="32385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E5503A2A-C8F4-6F1D-7BFF-559B73289694}"/>
                </a:ext>
              </a:extLst>
            </p:cNvPr>
            <p:cNvSpPr txBox="1"/>
            <p:nvPr/>
          </p:nvSpPr>
          <p:spPr>
            <a:xfrm>
              <a:off x="509587" y="3191456"/>
              <a:ext cx="3833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 b="1" dirty="0"/>
                <a:t>Jästning</a:t>
              </a:r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9F21D10B-FCAF-1B94-1229-9BD3997CC7D8}"/>
                </a:ext>
              </a:extLst>
            </p:cNvPr>
            <p:cNvSpPr txBox="1"/>
            <p:nvPr/>
          </p:nvSpPr>
          <p:spPr>
            <a:xfrm>
              <a:off x="509587" y="3653121"/>
              <a:ext cx="5253038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dirty="0"/>
                <a:t>För hög vattenhalt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sz="1600" dirty="0"/>
                <a:t>Lagrad för varmt</a:t>
              </a:r>
            </a:p>
            <a:p>
              <a:endParaRPr lang="sv-SE" sz="1600" dirty="0"/>
            </a:p>
            <a:p>
              <a:r>
                <a:rPr lang="sv-SE" sz="1600" dirty="0"/>
                <a:t>(Undvik att slunga honungsramar med redan jäst honung)</a:t>
              </a:r>
            </a:p>
          </p:txBody>
        </p:sp>
      </p:grpSp>
      <p:grpSp>
        <p:nvGrpSpPr>
          <p:cNvPr id="21" name="Grupp 20">
            <a:extLst>
              <a:ext uri="{FF2B5EF4-FFF2-40B4-BE49-F238E27FC236}">
                <a16:creationId xmlns:a16="http://schemas.microsoft.com/office/drawing/2014/main" id="{1EAC03E1-0DDA-153D-1442-D47266997EA8}"/>
              </a:ext>
            </a:extLst>
          </p:cNvPr>
          <p:cNvGrpSpPr/>
          <p:nvPr/>
        </p:nvGrpSpPr>
        <p:grpSpPr>
          <a:xfrm>
            <a:off x="509587" y="3429000"/>
            <a:ext cx="5253038" cy="1938993"/>
            <a:chOff x="509587" y="1404228"/>
            <a:chExt cx="5253038" cy="1938993"/>
          </a:xfrm>
        </p:grpSpPr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00C73B4F-E742-6689-27C2-D32734D6C46B}"/>
                </a:ext>
              </a:extLst>
            </p:cNvPr>
            <p:cNvSpPr/>
            <p:nvPr/>
          </p:nvSpPr>
          <p:spPr>
            <a:xfrm>
              <a:off x="509587" y="1479601"/>
              <a:ext cx="5253038" cy="32385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9BAB6A23-930E-67F5-5261-1BCDD8C61B62}"/>
                </a:ext>
              </a:extLst>
            </p:cNvPr>
            <p:cNvSpPr txBox="1"/>
            <p:nvPr/>
          </p:nvSpPr>
          <p:spPr>
            <a:xfrm>
              <a:off x="509587" y="1404228"/>
              <a:ext cx="3833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 b="1" dirty="0"/>
                <a:t>Skiktad</a:t>
              </a:r>
            </a:p>
          </p:txBody>
        </p:sp>
        <p:sp>
          <p:nvSpPr>
            <p:cNvPr id="24" name="textruta 23">
              <a:extLst>
                <a:ext uri="{FF2B5EF4-FFF2-40B4-BE49-F238E27FC236}">
                  <a16:creationId xmlns:a16="http://schemas.microsoft.com/office/drawing/2014/main" id="{B649B183-E354-718F-352F-A0F1A45DDFBA}"/>
                </a:ext>
              </a:extLst>
            </p:cNvPr>
            <p:cNvSpPr txBox="1"/>
            <p:nvPr/>
          </p:nvSpPr>
          <p:spPr>
            <a:xfrm>
              <a:off x="509587" y="1865893"/>
              <a:ext cx="5253038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dirty="0"/>
                <a:t>Lagrad för varmt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dirty="0"/>
                <a:t>För hög vattenhalt</a:t>
              </a:r>
            </a:p>
            <a:p>
              <a:endParaRPr lang="sv-SE" dirty="0"/>
            </a:p>
            <a:p>
              <a:r>
                <a:rPr lang="sv-SE" dirty="0"/>
                <a:t>(Fina kristaller håller vattenhalten jämnare i burken än grövre kristaller)</a:t>
              </a:r>
            </a:p>
          </p:txBody>
        </p:sp>
      </p:grpSp>
      <p:grpSp>
        <p:nvGrpSpPr>
          <p:cNvPr id="25" name="Grupp 24">
            <a:extLst>
              <a:ext uri="{FF2B5EF4-FFF2-40B4-BE49-F238E27FC236}">
                <a16:creationId xmlns:a16="http://schemas.microsoft.com/office/drawing/2014/main" id="{5F8FA69C-EC21-5681-2A9D-04FFF18146B7}"/>
              </a:ext>
            </a:extLst>
          </p:cNvPr>
          <p:cNvGrpSpPr/>
          <p:nvPr/>
        </p:nvGrpSpPr>
        <p:grpSpPr>
          <a:xfrm>
            <a:off x="6429375" y="3429000"/>
            <a:ext cx="5253038" cy="1938993"/>
            <a:chOff x="509587" y="1404228"/>
            <a:chExt cx="5253038" cy="1938993"/>
          </a:xfrm>
        </p:grpSpPr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EAAC4D0E-8B32-480A-B2AA-BBFF264CB624}"/>
                </a:ext>
              </a:extLst>
            </p:cNvPr>
            <p:cNvSpPr/>
            <p:nvPr/>
          </p:nvSpPr>
          <p:spPr>
            <a:xfrm>
              <a:off x="509587" y="1479601"/>
              <a:ext cx="5253038" cy="32385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" name="textruta 26">
              <a:extLst>
                <a:ext uri="{FF2B5EF4-FFF2-40B4-BE49-F238E27FC236}">
                  <a16:creationId xmlns:a16="http://schemas.microsoft.com/office/drawing/2014/main" id="{3E413EE1-96C4-91F2-F6C4-3637BDEFD01F}"/>
                </a:ext>
              </a:extLst>
            </p:cNvPr>
            <p:cNvSpPr txBox="1"/>
            <p:nvPr/>
          </p:nvSpPr>
          <p:spPr>
            <a:xfrm>
              <a:off x="509587" y="1404228"/>
              <a:ext cx="3833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 b="1" dirty="0"/>
                <a:t>Rimfrostbildning</a:t>
              </a:r>
            </a:p>
          </p:txBody>
        </p:sp>
        <p:sp>
          <p:nvSpPr>
            <p:cNvPr id="28" name="textruta 27">
              <a:extLst>
                <a:ext uri="{FF2B5EF4-FFF2-40B4-BE49-F238E27FC236}">
                  <a16:creationId xmlns:a16="http://schemas.microsoft.com/office/drawing/2014/main" id="{1ACADCBE-C4AE-0073-C5E1-0B24BC199940}"/>
                </a:ext>
              </a:extLst>
            </p:cNvPr>
            <p:cNvSpPr txBox="1"/>
            <p:nvPr/>
          </p:nvSpPr>
          <p:spPr>
            <a:xfrm>
              <a:off x="509587" y="1865893"/>
              <a:ext cx="5253038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dirty="0"/>
                <a:t>Låg vattenhalt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dirty="0"/>
                <a:t>Hög druvsockerhalt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dirty="0"/>
                <a:t>Rörd för kraftigt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dirty="0"/>
                <a:t>Undvik snabb temperatur övergång mellan varmt och kallt.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5196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C11EE-8E30-D560-EE57-0C5720FB2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E25048-BFA7-AEFF-4AC3-B0C0610F3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950"/>
            <a:ext cx="10515600" cy="1117651"/>
          </a:xfrm>
        </p:spPr>
        <p:txBody>
          <a:bodyPr anchor="ctr">
            <a:normAutofit/>
          </a:bodyPr>
          <a:lstStyle/>
          <a:p>
            <a:pPr algn="ctr"/>
            <a:r>
              <a:rPr lang="sv-SE" sz="4800" dirty="0" err="1"/>
              <a:t>Codex</a:t>
            </a:r>
            <a:r>
              <a:rPr lang="sv-SE" sz="4800" dirty="0"/>
              <a:t> </a:t>
            </a:r>
            <a:r>
              <a:rPr lang="sv-SE" sz="4800" dirty="0" err="1"/>
              <a:t>Alimentarius</a:t>
            </a:r>
            <a:endParaRPr lang="sv-SE" sz="4800" b="0" dirty="0"/>
          </a:p>
        </p:txBody>
      </p:sp>
      <p:pic>
        <p:nvPicPr>
          <p:cNvPr id="22" name="Bildobjekt 21" descr="En bild som visar insekt, pollen, maskrossläktet, gul&#10;&#10;AI-genererat innehåll kan vara felaktigt.">
            <a:extLst>
              <a:ext uri="{FF2B5EF4-FFF2-40B4-BE49-F238E27FC236}">
                <a16:creationId xmlns:a16="http://schemas.microsoft.com/office/drawing/2014/main" id="{6F9781F9-4D8C-E03D-B1FE-D70A153DFA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1" y="1599656"/>
            <a:ext cx="2138363" cy="1787929"/>
          </a:xfrm>
          <a:prstGeom prst="rect">
            <a:avLst/>
          </a:prstGeom>
        </p:spPr>
      </p:pic>
      <p:sp>
        <p:nvSpPr>
          <p:cNvPr id="27" name="textruta 26">
            <a:extLst>
              <a:ext uri="{FF2B5EF4-FFF2-40B4-BE49-F238E27FC236}">
                <a16:creationId xmlns:a16="http://schemas.microsoft.com/office/drawing/2014/main" id="{A7815933-732C-B58F-7579-F9B307799955}"/>
              </a:ext>
            </a:extLst>
          </p:cNvPr>
          <p:cNvSpPr txBox="1"/>
          <p:nvPr/>
        </p:nvSpPr>
        <p:spPr>
          <a:xfrm>
            <a:off x="3705224" y="1905000"/>
            <a:ext cx="7305675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2400" b="1" dirty="0"/>
              <a:t>Honung</a:t>
            </a:r>
            <a:r>
              <a:rPr lang="sv-SE" sz="2400" dirty="0"/>
              <a:t> är det naturliga söta ämne som honungsbin bereder av </a:t>
            </a:r>
            <a:r>
              <a:rPr lang="sv-SE" sz="2400" i="1" dirty="0"/>
              <a:t>nektar från växter eller av sekret från levande växtdelar</a:t>
            </a:r>
            <a:r>
              <a:rPr lang="sv-SE" sz="2400" dirty="0"/>
              <a:t> eller av </a:t>
            </a:r>
            <a:r>
              <a:rPr lang="sv-SE" sz="2400" i="1" dirty="0"/>
              <a:t>exkret av växtsugande insektsarter</a:t>
            </a:r>
            <a:r>
              <a:rPr lang="sv-SE" sz="2400" dirty="0"/>
              <a:t> på de levande växtdelarna, som bina samlar och omvandlar genom att förena dem med egna särskilda ämnen, deponerar, torkar, lagrar och låter utvecklas i vaxkakorna.</a:t>
            </a:r>
          </a:p>
        </p:txBody>
      </p:sp>
      <p:pic>
        <p:nvPicPr>
          <p:cNvPr id="24" name="Bildobjekt 23" descr="En bild som visar konst&#10;&#10;AI-genererat innehåll kan vara felaktigt.">
            <a:extLst>
              <a:ext uri="{FF2B5EF4-FFF2-40B4-BE49-F238E27FC236}">
                <a16:creationId xmlns:a16="http://schemas.microsoft.com/office/drawing/2014/main" id="{D4FAD5B4-0447-99C7-F002-F867DE7234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36" y="2675630"/>
            <a:ext cx="2138363" cy="2255657"/>
          </a:xfrm>
          <a:prstGeom prst="rect">
            <a:avLst/>
          </a:prstGeom>
        </p:spPr>
      </p:pic>
      <p:pic>
        <p:nvPicPr>
          <p:cNvPr id="26" name="Bildobjekt 25" descr="En bild som visar växt, barrväxt, träd, Banksianatall&#10;&#10;AI-genererat innehåll kan vara felaktigt.">
            <a:extLst>
              <a:ext uri="{FF2B5EF4-FFF2-40B4-BE49-F238E27FC236}">
                <a16:creationId xmlns:a16="http://schemas.microsoft.com/office/drawing/2014/main" id="{7C7B452F-FC13-2FCA-84CE-7BB5A8CE17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511" y="4438741"/>
            <a:ext cx="2138363" cy="158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74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656D0-147F-6053-67B5-23B25E38C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A9C369CF-E146-C4B4-6806-7853101F97C4}"/>
              </a:ext>
            </a:extLst>
          </p:cNvPr>
          <p:cNvSpPr/>
          <p:nvPr/>
        </p:nvSpPr>
        <p:spPr>
          <a:xfrm>
            <a:off x="2905124" y="5583398"/>
            <a:ext cx="6667501" cy="32385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10E1026-0F53-B60A-50A4-0B1EFEEF0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950"/>
            <a:ext cx="10515600" cy="1117651"/>
          </a:xfrm>
        </p:spPr>
        <p:txBody>
          <a:bodyPr anchor="ctr">
            <a:normAutofit/>
          </a:bodyPr>
          <a:lstStyle/>
          <a:p>
            <a:pPr algn="ctr"/>
            <a:r>
              <a:rPr lang="sv-SE" sz="4800" dirty="0"/>
              <a:t>Honung</a:t>
            </a:r>
            <a:endParaRPr lang="sv-SE" sz="4800" b="0" dirty="0"/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6DB3705E-DD9F-0EA7-24DB-D50C8F223014}"/>
              </a:ext>
            </a:extLst>
          </p:cNvPr>
          <p:cNvSpPr txBox="1"/>
          <p:nvPr/>
        </p:nvSpPr>
        <p:spPr>
          <a:xfrm>
            <a:off x="2971800" y="5429531"/>
            <a:ext cx="6600825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2000" b="1" dirty="0"/>
              <a:t>Nektar + enzymer + mjölksyra – bakterier – vatten = honung</a:t>
            </a:r>
            <a:endParaRPr lang="sv-SE" sz="2000" dirty="0"/>
          </a:p>
        </p:txBody>
      </p:sp>
      <p:pic>
        <p:nvPicPr>
          <p:cNvPr id="4" name="Bildobjekt 3" descr="En bild som visar bikupa, bihus, bi, honungskaka&#10;&#10;AI-genererat innehåll kan vara felaktigt.">
            <a:extLst>
              <a:ext uri="{FF2B5EF4-FFF2-40B4-BE49-F238E27FC236}">
                <a16:creationId xmlns:a16="http://schemas.microsoft.com/office/drawing/2014/main" id="{B80333C9-3569-B9A9-B290-9D56235A69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352719"/>
            <a:ext cx="6515100" cy="4117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16532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5BE3B-C055-281F-BEE4-3CD675DEE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ryggradslös, bi, Membranvingad insekt, Pollinatör&#10;&#10;AI-genererat innehåll kan vara felaktigt.">
            <a:extLst>
              <a:ext uri="{FF2B5EF4-FFF2-40B4-BE49-F238E27FC236}">
                <a16:creationId xmlns:a16="http://schemas.microsoft.com/office/drawing/2014/main" id="{50A45987-7CC6-F8DF-3D09-E168BA1D81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99"/>
          <a:stretch/>
        </p:blipFill>
        <p:spPr>
          <a:xfrm>
            <a:off x="780075" y="764452"/>
            <a:ext cx="2667976" cy="2411402"/>
          </a:xfrm>
          <a:prstGeom prst="rect">
            <a:avLst/>
          </a:prstGeom>
        </p:spPr>
      </p:pic>
      <p:pic>
        <p:nvPicPr>
          <p:cNvPr id="8" name="Bildobjekt 7" descr="En bild som visar Membranvingad insekt, Pollinatör, bi, honungsbi&#10;&#10;AI-genererat innehåll kan vara felaktigt.">
            <a:extLst>
              <a:ext uri="{FF2B5EF4-FFF2-40B4-BE49-F238E27FC236}">
                <a16:creationId xmlns:a16="http://schemas.microsoft.com/office/drawing/2014/main" id="{6ACC0448-4AC4-1DC0-32D1-880A3297DA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376" y="2591692"/>
            <a:ext cx="3067050" cy="1973328"/>
          </a:xfrm>
          <a:prstGeom prst="rect">
            <a:avLst/>
          </a:prstGeom>
        </p:spPr>
      </p:pic>
      <p:pic>
        <p:nvPicPr>
          <p:cNvPr id="10" name="Bildobjekt 9" descr="En bild som visar inomhus, golv, vägg, Soptunna&#10;&#10;AI-genererat innehåll kan vara felaktigt.">
            <a:extLst>
              <a:ext uri="{FF2B5EF4-FFF2-40B4-BE49-F238E27FC236}">
                <a16:creationId xmlns:a16="http://schemas.microsoft.com/office/drawing/2014/main" id="{76B427D8-D9CB-176D-42F0-7C42B8622B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60"/>
          <a:stretch/>
        </p:blipFill>
        <p:spPr>
          <a:xfrm>
            <a:off x="8743950" y="3427533"/>
            <a:ext cx="2466000" cy="2446074"/>
          </a:xfrm>
          <a:prstGeom prst="rect">
            <a:avLst/>
          </a:prstGeom>
        </p:spPr>
      </p:pic>
      <p:pic>
        <p:nvPicPr>
          <p:cNvPr id="12" name="Bildobjekt 11" descr="En bild som visar inomhus, vägg, läsk, person&#10;&#10;AI-genererat innehåll kan vara felaktigt.">
            <a:extLst>
              <a:ext uri="{FF2B5EF4-FFF2-40B4-BE49-F238E27FC236}">
                <a16:creationId xmlns:a16="http://schemas.microsoft.com/office/drawing/2014/main" id="{3254D2CA-7964-D123-46D5-CCAA5F13421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33" r="-9127"/>
          <a:stretch/>
        </p:blipFill>
        <p:spPr>
          <a:xfrm>
            <a:off x="878248" y="3682147"/>
            <a:ext cx="2569802" cy="2058977"/>
          </a:xfrm>
          <a:prstGeom prst="rect">
            <a:avLst/>
          </a:prstGeom>
        </p:spPr>
      </p:pic>
      <p:pic>
        <p:nvPicPr>
          <p:cNvPr id="14" name="Bildobjekt 13" descr="En bild som visar bihus, bikupa, utomhus, Biodlare&#10;&#10;AI-genererat innehåll kan vara felaktigt.">
            <a:extLst>
              <a:ext uri="{FF2B5EF4-FFF2-40B4-BE49-F238E27FC236}">
                <a16:creationId xmlns:a16="http://schemas.microsoft.com/office/drawing/2014/main" id="{91506B1E-CA85-667C-B4F5-297A6933CAC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3950" y="764452"/>
            <a:ext cx="2466000" cy="2381250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07746E4A-9F33-B1CC-A6B8-015BAB81B1E1}"/>
              </a:ext>
            </a:extLst>
          </p:cNvPr>
          <p:cNvSpPr/>
          <p:nvPr/>
        </p:nvSpPr>
        <p:spPr>
          <a:xfrm>
            <a:off x="780075" y="2964177"/>
            <a:ext cx="2667975" cy="32385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B10EBEE4-C936-0A0B-F8E8-67E5397ABC0A}"/>
              </a:ext>
            </a:extLst>
          </p:cNvPr>
          <p:cNvSpPr txBox="1"/>
          <p:nvPr/>
        </p:nvSpPr>
        <p:spPr>
          <a:xfrm>
            <a:off x="1120161" y="2829360"/>
            <a:ext cx="2085976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2000" b="1" dirty="0"/>
              <a:t>Nektar i vitklöver</a:t>
            </a:r>
            <a:endParaRPr lang="sv-SE" sz="2000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1C3FBE2-FE68-C6E4-ACF9-50B5705282EF}"/>
              </a:ext>
            </a:extLst>
          </p:cNvPr>
          <p:cNvSpPr/>
          <p:nvPr/>
        </p:nvSpPr>
        <p:spPr>
          <a:xfrm>
            <a:off x="780075" y="5763769"/>
            <a:ext cx="2667975" cy="32385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C70322A1-DAEC-094A-9F28-DE3B684F7867}"/>
              </a:ext>
            </a:extLst>
          </p:cNvPr>
          <p:cNvSpPr txBox="1"/>
          <p:nvPr/>
        </p:nvSpPr>
        <p:spPr>
          <a:xfrm>
            <a:off x="916780" y="5628952"/>
            <a:ext cx="2394564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2000" b="1" dirty="0"/>
              <a:t>Tappning av honung</a:t>
            </a:r>
            <a:endParaRPr lang="sv-SE" sz="2000" dirty="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EE8F6603-765E-48E9-D254-90DC0EF27D0F}"/>
              </a:ext>
            </a:extLst>
          </p:cNvPr>
          <p:cNvSpPr/>
          <p:nvPr/>
        </p:nvSpPr>
        <p:spPr>
          <a:xfrm>
            <a:off x="4762012" y="4565020"/>
            <a:ext cx="2667975" cy="32385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B62B7185-FD25-B132-0C53-0A56F736D7BB}"/>
              </a:ext>
            </a:extLst>
          </p:cNvPr>
          <p:cNvSpPr txBox="1"/>
          <p:nvPr/>
        </p:nvSpPr>
        <p:spPr>
          <a:xfrm>
            <a:off x="5102098" y="4430203"/>
            <a:ext cx="2085976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2000" b="1" dirty="0"/>
              <a:t>Nektarväxling</a:t>
            </a:r>
            <a:endParaRPr lang="sv-SE" sz="2000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C8CA3AE2-8C65-0E78-6B2A-56AB50F1F31A}"/>
              </a:ext>
            </a:extLst>
          </p:cNvPr>
          <p:cNvSpPr/>
          <p:nvPr/>
        </p:nvSpPr>
        <p:spPr>
          <a:xfrm>
            <a:off x="8743951" y="2919004"/>
            <a:ext cx="2466000" cy="32385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61C2D2D2-649D-18A7-F426-0F7CE57D5311}"/>
              </a:ext>
            </a:extLst>
          </p:cNvPr>
          <p:cNvSpPr txBox="1"/>
          <p:nvPr/>
        </p:nvSpPr>
        <p:spPr>
          <a:xfrm>
            <a:off x="8743949" y="2784187"/>
            <a:ext cx="2466000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2000" b="1" dirty="0"/>
              <a:t>Skatta honung</a:t>
            </a:r>
            <a:endParaRPr lang="sv-SE" sz="2000" dirty="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EAEB362A-E68C-83A2-02E4-EC8E09725E6E}"/>
              </a:ext>
            </a:extLst>
          </p:cNvPr>
          <p:cNvSpPr/>
          <p:nvPr/>
        </p:nvSpPr>
        <p:spPr>
          <a:xfrm>
            <a:off x="8743950" y="5688713"/>
            <a:ext cx="2465999" cy="32385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65F14151-8F69-D5CF-229D-7DB2E354CEE0}"/>
              </a:ext>
            </a:extLst>
          </p:cNvPr>
          <p:cNvSpPr txBox="1"/>
          <p:nvPr/>
        </p:nvSpPr>
        <p:spPr>
          <a:xfrm>
            <a:off x="8743949" y="5553896"/>
            <a:ext cx="2465999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2000" b="1" dirty="0"/>
              <a:t>Honungsslungning</a:t>
            </a:r>
            <a:endParaRPr lang="sv-SE" sz="2000" dirty="0"/>
          </a:p>
        </p:txBody>
      </p:sp>
      <p:sp>
        <p:nvSpPr>
          <p:cNvPr id="24" name="Pil: höger 23">
            <a:extLst>
              <a:ext uri="{FF2B5EF4-FFF2-40B4-BE49-F238E27FC236}">
                <a16:creationId xmlns:a16="http://schemas.microsoft.com/office/drawing/2014/main" id="{5A3F9A80-8E1D-8F59-F2E3-6C73C14445E4}"/>
              </a:ext>
            </a:extLst>
          </p:cNvPr>
          <p:cNvSpPr/>
          <p:nvPr/>
        </p:nvSpPr>
        <p:spPr>
          <a:xfrm>
            <a:off x="6438900" y="1905000"/>
            <a:ext cx="1866900" cy="257175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Pil: höger 24">
            <a:extLst>
              <a:ext uri="{FF2B5EF4-FFF2-40B4-BE49-F238E27FC236}">
                <a16:creationId xmlns:a16="http://schemas.microsoft.com/office/drawing/2014/main" id="{548A5C41-2C70-7D13-F150-48C301408F8B}"/>
              </a:ext>
            </a:extLst>
          </p:cNvPr>
          <p:cNvSpPr/>
          <p:nvPr/>
        </p:nvSpPr>
        <p:spPr>
          <a:xfrm rot="10800000">
            <a:off x="3886201" y="1897305"/>
            <a:ext cx="1866900" cy="257175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Pil: höger 25">
            <a:extLst>
              <a:ext uri="{FF2B5EF4-FFF2-40B4-BE49-F238E27FC236}">
                <a16:creationId xmlns:a16="http://schemas.microsoft.com/office/drawing/2014/main" id="{BD9E0A9B-4AAA-AA6B-D9B3-8731CD2F8202}"/>
              </a:ext>
            </a:extLst>
          </p:cNvPr>
          <p:cNvSpPr/>
          <p:nvPr/>
        </p:nvSpPr>
        <p:spPr>
          <a:xfrm rot="5400000">
            <a:off x="5609016" y="1837996"/>
            <a:ext cx="973965" cy="257175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Pil: höger 27">
            <a:extLst>
              <a:ext uri="{FF2B5EF4-FFF2-40B4-BE49-F238E27FC236}">
                <a16:creationId xmlns:a16="http://schemas.microsoft.com/office/drawing/2014/main" id="{330432E8-E349-F00B-3C08-E63D3A04E2DD}"/>
              </a:ext>
            </a:extLst>
          </p:cNvPr>
          <p:cNvSpPr/>
          <p:nvPr/>
        </p:nvSpPr>
        <p:spPr>
          <a:xfrm rot="10800000">
            <a:off x="3886200" y="5314626"/>
            <a:ext cx="4419599" cy="257175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Pil: höger 28">
            <a:extLst>
              <a:ext uri="{FF2B5EF4-FFF2-40B4-BE49-F238E27FC236}">
                <a16:creationId xmlns:a16="http://schemas.microsoft.com/office/drawing/2014/main" id="{071DBA83-0E46-9B79-EB1A-2DFE1BBE7E7E}"/>
              </a:ext>
            </a:extLst>
          </p:cNvPr>
          <p:cNvSpPr/>
          <p:nvPr/>
        </p:nvSpPr>
        <p:spPr>
          <a:xfrm rot="5400000">
            <a:off x="9773749" y="3512527"/>
            <a:ext cx="604472" cy="257175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7398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1ABDE-60A7-C6B6-D186-3456D37F2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510F7E75-E5D9-22DA-A47F-A5993DD0B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75" y="1670101"/>
            <a:ext cx="3002441" cy="395058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B7D6BC7-B10B-ABCB-91AE-1BF9EE4B6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950"/>
            <a:ext cx="10515600" cy="1117651"/>
          </a:xfrm>
        </p:spPr>
        <p:txBody>
          <a:bodyPr anchor="ctr">
            <a:normAutofit/>
          </a:bodyPr>
          <a:lstStyle/>
          <a:p>
            <a:pPr algn="ctr"/>
            <a:r>
              <a:rPr lang="sv-SE" sz="4800" dirty="0" err="1"/>
              <a:t>Bihusesyn</a:t>
            </a:r>
            <a:endParaRPr lang="sv-SE" sz="4800" b="0" dirty="0"/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2321445E-9CA8-19BE-9477-0283D592804F}"/>
              </a:ext>
            </a:extLst>
          </p:cNvPr>
          <p:cNvSpPr txBox="1"/>
          <p:nvPr/>
        </p:nvSpPr>
        <p:spPr>
          <a:xfrm>
            <a:off x="5353051" y="1880562"/>
            <a:ext cx="561974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2000" b="0" i="0" u="none" strike="noStrike" baseline="0" dirty="0" err="1">
                <a:solidFill>
                  <a:srgbClr val="000000"/>
                </a:solidFill>
                <a:latin typeface="ArialMT"/>
              </a:rPr>
              <a:t>Bihusesyn</a:t>
            </a:r>
            <a:r>
              <a:rPr lang="sv-SE" sz="2000" b="0" i="0" u="none" strike="noStrike" baseline="0" dirty="0">
                <a:solidFill>
                  <a:srgbClr val="000000"/>
                </a:solidFill>
                <a:latin typeface="ArialMT"/>
              </a:rPr>
              <a:t> är ett samlat dokument för den lagstiftning som styr vår biodling och honungsproduktion.</a:t>
            </a:r>
          </a:p>
          <a:p>
            <a:pPr algn="l"/>
            <a:endParaRPr lang="sv-SE" sz="2000" b="0" i="0" u="none" strike="noStrike" baseline="0" dirty="0">
              <a:solidFill>
                <a:srgbClr val="000000"/>
              </a:solidFill>
              <a:latin typeface="ArialMT"/>
            </a:endParaRPr>
          </a:p>
          <a:p>
            <a:pPr algn="l"/>
            <a:r>
              <a:rPr lang="sv-SE" sz="2000" b="0" i="0" u="none" strike="noStrike" baseline="0" dirty="0">
                <a:solidFill>
                  <a:srgbClr val="000000"/>
                </a:solidFill>
                <a:latin typeface="ArialMT"/>
              </a:rPr>
              <a:t>Så snart honungen hamnar utanför det egna hushållet gäller livsmedelslagstiftningen för honungsproduktion.</a:t>
            </a:r>
          </a:p>
          <a:p>
            <a:pPr algn="l"/>
            <a:endParaRPr lang="sv-SE" sz="2000" b="0" i="0" u="none" strike="noStrike" baseline="0" dirty="0">
              <a:solidFill>
                <a:srgbClr val="000000"/>
              </a:solidFill>
              <a:latin typeface="ArialMT"/>
            </a:endParaRPr>
          </a:p>
          <a:p>
            <a:pPr algn="l"/>
            <a:r>
              <a:rPr lang="sv-SE" sz="2000" b="0" i="0" u="none" strike="noStrike" baseline="0" dirty="0">
                <a:solidFill>
                  <a:srgbClr val="000000"/>
                </a:solidFill>
                <a:latin typeface="ArialMT"/>
              </a:rPr>
              <a:t>Honungen är ett livsmedel redan inne i bikupan och ska hanteras därefter. </a:t>
            </a:r>
            <a:r>
              <a:rPr lang="sv-SE" sz="2000" b="0" i="0" u="none" strike="noStrike" baseline="0" dirty="0" err="1">
                <a:solidFill>
                  <a:srgbClr val="000000"/>
                </a:solidFill>
                <a:latin typeface="ArialMT"/>
              </a:rPr>
              <a:t>Bihusesynen</a:t>
            </a:r>
            <a:r>
              <a:rPr lang="sv-SE" sz="2000" b="0" i="0" u="none" strike="noStrike" baseline="0" dirty="0">
                <a:solidFill>
                  <a:srgbClr val="000000"/>
                </a:solidFill>
                <a:latin typeface="ArialMT"/>
              </a:rPr>
              <a:t> är en egenkontroll av honungsproduktionen.</a:t>
            </a:r>
          </a:p>
        </p:txBody>
      </p:sp>
    </p:spTree>
    <p:extLst>
      <p:ext uri="{BB962C8B-B14F-4D97-AF65-F5344CB8AC3E}">
        <p14:creationId xmlns:p14="http://schemas.microsoft.com/office/powerpoint/2010/main" val="3839358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3FBDE-21ED-E334-113F-0F59B868D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1D7128-2A1D-C669-1E62-A2F93F42F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950"/>
            <a:ext cx="10515600" cy="1117651"/>
          </a:xfrm>
        </p:spPr>
        <p:txBody>
          <a:bodyPr anchor="ctr">
            <a:normAutofit/>
          </a:bodyPr>
          <a:lstStyle/>
          <a:p>
            <a:pPr algn="ctr"/>
            <a:r>
              <a:rPr lang="sv-SE" sz="4800" dirty="0"/>
              <a:t>Säker honungshantering</a:t>
            </a:r>
            <a:endParaRPr lang="sv-SE" sz="4800" b="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F037DF0-5E2B-EDD3-A56C-E0EBCF53A9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255" b="1803"/>
          <a:stretch/>
        </p:blipFill>
        <p:spPr>
          <a:xfrm>
            <a:off x="4475794" y="1479601"/>
            <a:ext cx="3240412" cy="431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46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988CA-D038-D6EF-C69D-11915388B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F33D75-77E8-6248-8A9B-62AFD72DB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950"/>
            <a:ext cx="10515600" cy="1117651"/>
          </a:xfrm>
        </p:spPr>
        <p:txBody>
          <a:bodyPr anchor="ctr">
            <a:normAutofit/>
          </a:bodyPr>
          <a:lstStyle/>
          <a:p>
            <a:pPr algn="ctr"/>
            <a:r>
              <a:rPr lang="sv-SE" sz="4800" dirty="0"/>
              <a:t>Honung</a:t>
            </a:r>
            <a:endParaRPr lang="sv-SE" sz="4800" b="0" dirty="0"/>
          </a:p>
        </p:txBody>
      </p:sp>
      <p:pic>
        <p:nvPicPr>
          <p:cNvPr id="4" name="Bildobjekt 3" descr="En bild som visar cykel, metall, behållare&#10;&#10;AI-genererat innehåll kan vara felaktigt.">
            <a:extLst>
              <a:ext uri="{FF2B5EF4-FFF2-40B4-BE49-F238E27FC236}">
                <a16:creationId xmlns:a16="http://schemas.microsoft.com/office/drawing/2014/main" id="{A8607DF3-10C3-DD84-95A5-C0C68B49E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371600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67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81184-B468-E28D-3F00-119A00980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D7B275C1-8706-D611-9146-8751A99B8F0B}"/>
              </a:ext>
            </a:extLst>
          </p:cNvPr>
          <p:cNvSpPr txBox="1"/>
          <p:nvPr/>
        </p:nvSpPr>
        <p:spPr>
          <a:xfrm>
            <a:off x="600075" y="282374"/>
            <a:ext cx="109918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Honung innehåller </a:t>
            </a:r>
            <a:br>
              <a:rPr lang="sv-SE" b="1" dirty="0"/>
            </a:br>
            <a:r>
              <a:rPr lang="sv-SE" i="1" dirty="0"/>
              <a:t>(varierar beroende på vilka växter honung kommer från)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234F5E0-4691-E7D7-C2D9-CA5E65DADC14}"/>
              </a:ext>
            </a:extLst>
          </p:cNvPr>
          <p:cNvSpPr txBox="1"/>
          <p:nvPr/>
        </p:nvSpPr>
        <p:spPr>
          <a:xfrm>
            <a:off x="1666875" y="1517701"/>
            <a:ext cx="4772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80 % socker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E31A5713-9749-BD98-DA06-6D13A621B4F0}"/>
              </a:ext>
            </a:extLst>
          </p:cNvPr>
          <p:cNvSpPr txBox="1"/>
          <p:nvPr/>
        </p:nvSpPr>
        <p:spPr>
          <a:xfrm>
            <a:off x="1905000" y="1917811"/>
            <a:ext cx="38385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i="1" dirty="0"/>
              <a:t>40 % fruktsocker</a:t>
            </a:r>
          </a:p>
          <a:p>
            <a:r>
              <a:rPr lang="sv-SE" sz="1800" i="1" dirty="0"/>
              <a:t>35 % druvsocker</a:t>
            </a:r>
          </a:p>
          <a:p>
            <a:r>
              <a:rPr lang="sv-SE" sz="1800" i="1" dirty="0"/>
              <a:t>5 % andra sockerarter (</a:t>
            </a:r>
            <a:r>
              <a:rPr lang="sv-SE" sz="1800" i="1" dirty="0" err="1"/>
              <a:t>oligosackarider</a:t>
            </a:r>
            <a:r>
              <a:rPr lang="sv-SE" sz="1800" i="1" dirty="0"/>
              <a:t> som </a:t>
            </a:r>
            <a:r>
              <a:rPr lang="sv-SE" sz="1800" i="1" dirty="0" err="1"/>
              <a:t>turanos</a:t>
            </a:r>
            <a:r>
              <a:rPr lang="sv-SE" sz="1800" i="1" dirty="0"/>
              <a:t>, maltos, </a:t>
            </a:r>
            <a:r>
              <a:rPr lang="sv-SE" sz="1800" i="1" dirty="0" err="1"/>
              <a:t>erlos</a:t>
            </a:r>
            <a:r>
              <a:rPr lang="sv-SE" sz="1800" i="1" dirty="0"/>
              <a:t>, </a:t>
            </a:r>
            <a:r>
              <a:rPr lang="sv-SE" sz="1800" i="1" dirty="0" err="1"/>
              <a:t>isomaltos</a:t>
            </a:r>
            <a:r>
              <a:rPr lang="sv-SE" sz="1800" i="1" dirty="0"/>
              <a:t> och </a:t>
            </a:r>
            <a:r>
              <a:rPr lang="sv-SE" sz="1800" i="1" dirty="0" err="1"/>
              <a:t>melicitos</a:t>
            </a:r>
            <a:r>
              <a:rPr lang="sv-SE" sz="1800" i="1" dirty="0"/>
              <a:t>)</a:t>
            </a:r>
            <a:endParaRPr lang="sv-SE" sz="1400" i="1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13FFD69-E948-BD59-C3A8-0DCB16F09AF0}"/>
              </a:ext>
            </a:extLst>
          </p:cNvPr>
          <p:cNvSpPr txBox="1"/>
          <p:nvPr/>
        </p:nvSpPr>
        <p:spPr>
          <a:xfrm>
            <a:off x="1666875" y="3586580"/>
            <a:ext cx="4772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17 % vatten</a:t>
            </a:r>
          </a:p>
          <a:p>
            <a:r>
              <a:rPr lang="sv-SE" sz="2000" b="1" dirty="0"/>
              <a:t>3 % övriga ämnen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B9C4200-C040-312D-B829-F3BD70D89367}"/>
              </a:ext>
            </a:extLst>
          </p:cNvPr>
          <p:cNvSpPr txBox="1"/>
          <p:nvPr/>
        </p:nvSpPr>
        <p:spPr>
          <a:xfrm>
            <a:off x="1905000" y="4322673"/>
            <a:ext cx="38385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i="1" dirty="0"/>
              <a:t>Honungssyror (myrsyra, </a:t>
            </a:r>
            <a:r>
              <a:rPr lang="sv-SE" sz="1800" i="1" dirty="0" err="1"/>
              <a:t>ättikssyra</a:t>
            </a:r>
            <a:r>
              <a:rPr lang="sv-SE" sz="1800" i="1" dirty="0"/>
              <a:t>, citronsyra, mjölksyra och oxalsyra)</a:t>
            </a:r>
          </a:p>
          <a:p>
            <a:endParaRPr lang="sv-SE" i="1" dirty="0"/>
          </a:p>
          <a:p>
            <a:r>
              <a:rPr lang="sv-SE" i="1" dirty="0"/>
              <a:t>Aminosyror och proteiner (0,7 %), nästan alla essentiella aminosyror där </a:t>
            </a:r>
            <a:r>
              <a:rPr lang="sv-SE" i="1" dirty="0" err="1"/>
              <a:t>proline</a:t>
            </a:r>
            <a:r>
              <a:rPr lang="sv-SE" i="1" dirty="0"/>
              <a:t> är vanligast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3DF03042-93C6-0F47-BA2C-898175EFA15A}"/>
              </a:ext>
            </a:extLst>
          </p:cNvPr>
          <p:cNvSpPr txBox="1"/>
          <p:nvPr/>
        </p:nvSpPr>
        <p:spPr>
          <a:xfrm>
            <a:off x="6515100" y="1555255"/>
            <a:ext cx="47720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Enzymer </a:t>
            </a:r>
            <a:r>
              <a:rPr lang="sv-SE" dirty="0"/>
              <a:t>(amylas, </a:t>
            </a:r>
            <a:r>
              <a:rPr lang="sv-SE" dirty="0" err="1"/>
              <a:t>invertas</a:t>
            </a:r>
            <a:r>
              <a:rPr lang="sv-SE" dirty="0"/>
              <a:t>, diastas och </a:t>
            </a:r>
            <a:r>
              <a:rPr lang="sv-SE" dirty="0" err="1"/>
              <a:t>glukosoxidas</a:t>
            </a:r>
            <a:r>
              <a:rPr lang="sv-SE" dirty="0"/>
              <a:t>)</a:t>
            </a:r>
          </a:p>
          <a:p>
            <a:r>
              <a:rPr lang="sv-SE" b="1" dirty="0"/>
              <a:t>Mineraler, vitaminer och spårämnen</a:t>
            </a:r>
          </a:p>
          <a:p>
            <a:r>
              <a:rPr lang="sv-SE" dirty="0"/>
              <a:t>(0,1-0,3 %) framförallt kalium, vitamin K, B och C samt jod, krom, mangan och selen.</a:t>
            </a:r>
          </a:p>
          <a:p>
            <a:r>
              <a:rPr lang="sv-SE" b="1" dirty="0" err="1"/>
              <a:t>Hydroxymetylfurfural</a:t>
            </a:r>
            <a:r>
              <a:rPr lang="sv-SE" b="1" dirty="0"/>
              <a:t> (HMP)</a:t>
            </a:r>
          </a:p>
          <a:p>
            <a:r>
              <a:rPr lang="sv-SE" b="1" dirty="0"/>
              <a:t>Mjölksyrebakterier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2FE5CCE5-63D7-8844-8531-F2A4B266783E}"/>
              </a:ext>
            </a:extLst>
          </p:cNvPr>
          <p:cNvSpPr txBox="1"/>
          <p:nvPr/>
        </p:nvSpPr>
        <p:spPr>
          <a:xfrm>
            <a:off x="6515100" y="3874576"/>
            <a:ext cx="477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Honung innehåller också över 500 olika flyktiga ämnen vilka bidrar till honungens smak.</a:t>
            </a:r>
          </a:p>
        </p:txBody>
      </p:sp>
    </p:spTree>
    <p:extLst>
      <p:ext uri="{BB962C8B-B14F-4D97-AF65-F5344CB8AC3E}">
        <p14:creationId xmlns:p14="http://schemas.microsoft.com/office/powerpoint/2010/main" val="682174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427DC-A9BC-A3CE-7363-3FA756833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A826A593-F1B1-CA80-485E-A64EE8375052}"/>
              </a:ext>
            </a:extLst>
          </p:cNvPr>
          <p:cNvSpPr txBox="1"/>
          <p:nvPr/>
        </p:nvSpPr>
        <p:spPr>
          <a:xfrm>
            <a:off x="600075" y="282374"/>
            <a:ext cx="10991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b="1" dirty="0"/>
              <a:t>Honung</a:t>
            </a:r>
            <a:endParaRPr lang="sv-SE" sz="2400" i="1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BA2ABCB-6FFE-E275-A938-7486527C7F9A}"/>
              </a:ext>
            </a:extLst>
          </p:cNvPr>
          <p:cNvSpPr txBox="1"/>
          <p:nvPr/>
        </p:nvSpPr>
        <p:spPr>
          <a:xfrm>
            <a:off x="2614612" y="1138065"/>
            <a:ext cx="6962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/>
              <a:t>HMF-bildning vid lagring av honung</a:t>
            </a:r>
          </a:p>
        </p:txBody>
      </p:sp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A99C9C30-8406-8754-57DA-A7EBFC974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308988"/>
              </p:ext>
            </p:extLst>
          </p:nvPr>
        </p:nvGraphicFramePr>
        <p:xfrm>
          <a:off x="909637" y="1853344"/>
          <a:ext cx="10372725" cy="386659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186364">
                  <a:extLst>
                    <a:ext uri="{9D8B030D-6E8A-4147-A177-3AD203B41FA5}">
                      <a16:colId xmlns:a16="http://schemas.microsoft.com/office/drawing/2014/main" val="914286376"/>
                    </a:ext>
                  </a:extLst>
                </a:gridCol>
                <a:gridCol w="5186361">
                  <a:extLst>
                    <a:ext uri="{9D8B030D-6E8A-4147-A177-3AD203B41FA5}">
                      <a16:colId xmlns:a16="http://schemas.microsoft.com/office/drawing/2014/main" val="3896158649"/>
                    </a:ext>
                  </a:extLst>
                </a:gridCol>
              </a:tblGrid>
              <a:tr h="6661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b="1" dirty="0">
                          <a:solidFill>
                            <a:schemeClr val="tx1"/>
                          </a:solidFill>
                        </a:rPr>
                        <a:t>Lagertemperatur </a:t>
                      </a:r>
                      <a:r>
                        <a:rPr lang="sv-SE" sz="24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° C</a:t>
                      </a:r>
                      <a:endParaRPr lang="sv-SE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2400" b="1" dirty="0">
                          <a:solidFill>
                            <a:schemeClr val="tx1"/>
                          </a:solidFill>
                        </a:rPr>
                        <a:t>Tid till dess att 40 mg HMF/kg bildats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3035903"/>
                  </a:ext>
                </a:extLst>
              </a:tr>
              <a:tr h="408025"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10-20 år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4266532"/>
                  </a:ext>
                </a:extLst>
              </a:tr>
              <a:tr h="406475"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2-4 år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2194923"/>
                  </a:ext>
                </a:extLst>
              </a:tr>
              <a:tr h="246100"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0,5-1 år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5884106"/>
                  </a:ext>
                </a:extLst>
              </a:tr>
              <a:tr h="246100"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1-2 månader + 5 –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3837475"/>
                  </a:ext>
                </a:extLst>
              </a:tr>
              <a:tr h="246100"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10 dagar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4240117"/>
                  </a:ext>
                </a:extLst>
              </a:tr>
              <a:tr h="246100"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1-2 dagar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6882694"/>
                  </a:ext>
                </a:extLst>
              </a:tr>
              <a:tr h="246100"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6-20 timmar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9518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13223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DA097DA-489F-43EC-A2A9-E8A41999B0D5}" vid="{B0AA647D-B145-45EC-BAD9-4E4E1341407D}"/>
    </a:ext>
  </a:extLst>
</a:theme>
</file>

<file path=ppt/theme/theme2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DA097DA-489F-43EC-A2A9-E8A41999B0D5}" vid="{B0AA647D-B145-45EC-BAD9-4E4E1341407D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d91c6b7-a847-4985-a354-31471e1c0aae">
      <Terms xmlns="http://schemas.microsoft.com/office/infopath/2007/PartnerControls"/>
    </lcf76f155ced4ddcb4097134ff3c332f>
    <TaxCatchAll xmlns="30b89cc5-938d-4811-b20c-b0a41fd9ae0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A2CB9D114791246BAE1923F76F45CFD" ma:contentTypeVersion="16" ma:contentTypeDescription="Skapa ett nytt dokument." ma:contentTypeScope="" ma:versionID="4973a4dce38ab58f2712d9cbcd0868ed">
  <xsd:schema xmlns:xsd="http://www.w3.org/2001/XMLSchema" xmlns:xs="http://www.w3.org/2001/XMLSchema" xmlns:p="http://schemas.microsoft.com/office/2006/metadata/properties" xmlns:ns2="ed91c6b7-a847-4985-a354-31471e1c0aae" xmlns:ns3="30b89cc5-938d-4811-b20c-b0a41fd9ae0b" targetNamespace="http://schemas.microsoft.com/office/2006/metadata/properties" ma:root="true" ma:fieldsID="bb86d55d35fb5699bed858a7868d0e1b" ns2:_="" ns3:_="">
    <xsd:import namespace="ed91c6b7-a847-4985-a354-31471e1c0aae"/>
    <xsd:import namespace="30b89cc5-938d-4811-b20c-b0a41fd9ae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91c6b7-a847-4985-a354-31471e1c0a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ildmarkeringar" ma:readOnly="false" ma:fieldId="{5cf76f15-5ced-4ddc-b409-7134ff3c332f}" ma:taxonomyMulti="true" ma:sspId="c76a1ed7-6710-4c92-be3d-022aab37ab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b89cc5-938d-4811-b20c-b0a41fd9ae0b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1d66e403-4694-4720-ac39-b7678cf6be7e}" ma:internalName="TaxCatchAll" ma:showField="CatchAllData" ma:web="30b89cc5-938d-4811-b20c-b0a41fd9ae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54E172-5EE5-4A1F-B64E-AE31C707ED93}">
  <ds:schemaRefs>
    <ds:schemaRef ds:uri="http://schemas.microsoft.com/office/2006/metadata/properties"/>
    <ds:schemaRef ds:uri="http://schemas.microsoft.com/office/infopath/2007/PartnerControls"/>
    <ds:schemaRef ds:uri="ed91c6b7-a847-4985-a354-31471e1c0aae"/>
    <ds:schemaRef ds:uri="30b89cc5-938d-4811-b20c-b0a41fd9ae0b"/>
  </ds:schemaRefs>
</ds:datastoreItem>
</file>

<file path=customXml/itemProps2.xml><?xml version="1.0" encoding="utf-8"?>
<ds:datastoreItem xmlns:ds="http://schemas.openxmlformats.org/officeDocument/2006/customXml" ds:itemID="{107EF996-68DA-4407-86DC-B2D2F496FD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91c6b7-a847-4985-a354-31471e1c0aae"/>
    <ds:schemaRef ds:uri="30b89cc5-938d-4811-b20c-b0a41fd9ae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EF55C5-562D-4732-97F9-D2034D164E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21103</TotalTime>
  <Words>628</Words>
  <Application>Microsoft Office PowerPoint</Application>
  <PresentationFormat>Bredbild</PresentationFormat>
  <Paragraphs>105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14</vt:i4>
      </vt:variant>
    </vt:vector>
  </HeadingPairs>
  <TitlesOfParts>
    <vt:vector size="23" baseType="lpstr">
      <vt:lpstr>ArialMT</vt:lpstr>
      <vt:lpstr>Arial-BoldMT</vt:lpstr>
      <vt:lpstr>Aptos</vt:lpstr>
      <vt:lpstr>Myriad Pro</vt:lpstr>
      <vt:lpstr>Open Sans</vt:lpstr>
      <vt:lpstr>Arial</vt:lpstr>
      <vt:lpstr>Calibri</vt:lpstr>
      <vt:lpstr>1_Office-tema</vt:lpstr>
      <vt:lpstr>2_Office-tema</vt:lpstr>
      <vt:lpstr>Honung</vt:lpstr>
      <vt:lpstr>Codex Alimentarius</vt:lpstr>
      <vt:lpstr>Honung</vt:lpstr>
      <vt:lpstr>PowerPoint-presentation</vt:lpstr>
      <vt:lpstr>Bihusesyn</vt:lpstr>
      <vt:lpstr>Säker honungshantering</vt:lpstr>
      <vt:lpstr>Honung</vt:lpstr>
      <vt:lpstr>PowerPoint-presentation</vt:lpstr>
      <vt:lpstr>PowerPoint-presentation</vt:lpstr>
      <vt:lpstr>PowerPoint-presentation</vt:lpstr>
      <vt:lpstr>Sorthonung</vt:lpstr>
      <vt:lpstr>Certifiering av honungsproduktionen</vt:lpstr>
      <vt:lpstr>Vad är det för fel på honungen?</vt:lpstr>
      <vt:lpstr>Vad är det för fel på honungen?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Sammanställning Svärmtelefonens utvärdering</dc:title>
  <dc:creator>Ann-Sofie Alfsdotter</dc:creator>
  <cp:lastModifiedBy>Richard Johansson</cp:lastModifiedBy>
  <cp:revision>16</cp:revision>
  <dcterms:created xsi:type="dcterms:W3CDTF">2023-11-06T09:57:16Z</dcterms:created>
  <dcterms:modified xsi:type="dcterms:W3CDTF">2026-03-18T14:12:52Z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0x0101000A2CB9D114791246BAE1923F76F45CFD</vt:lpwstr>
  </property>
  <property fmtid="{D5CDD505-2E9C-101B-9397-08002B2CF9AE}" pid="3" name="MediaServiceImageTags">
    <vt:lpwstr/>
  </property>
</Properties>
</file>