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handoutMasterIdLst>
    <p:handoutMasterId r:id="rId19"/>
  </p:handoutMasterIdLst>
  <p:sldIdLst>
    <p:sldId id="260" r:id="rId5"/>
    <p:sldId id="259" r:id="rId6"/>
    <p:sldId id="261" r:id="rId7"/>
    <p:sldId id="262" r:id="rId8"/>
    <p:sldId id="263" r:id="rId9"/>
    <p:sldId id="265" r:id="rId10"/>
    <p:sldId id="283" r:id="rId11"/>
    <p:sldId id="284" r:id="rId12"/>
    <p:sldId id="285" r:id="rId13"/>
    <p:sldId id="286" r:id="rId14"/>
    <p:sldId id="288" r:id="rId15"/>
    <p:sldId id="287" r:id="rId16"/>
    <p:sldId id="28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3B47B6-D1F3-B724-C9A1-31FD10B0D754}" v="37" dt="2025-01-25T15:48:12.8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67830" autoAdjust="0"/>
  </p:normalViewPr>
  <p:slideViewPr>
    <p:cSldViewPr snapToGrid="0">
      <p:cViewPr varScale="1">
        <p:scale>
          <a:sx n="63" d="100"/>
          <a:sy n="63" d="100"/>
        </p:scale>
        <p:origin x="2430" y="3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2" d="100"/>
          <a:sy n="62" d="100"/>
        </p:scale>
        <p:origin x="3226" y="6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Johansson" userId="0c56e746-93d7-4bfb-af80-82c26a7e0231" providerId="ADAL" clId="{CC851BD2-9C50-454F-982D-30B0CC922BBF}"/>
    <pc:docChg chg="undo custSel modSld">
      <pc:chgData name="Richard Johansson" userId="0c56e746-93d7-4bfb-af80-82c26a7e0231" providerId="ADAL" clId="{CC851BD2-9C50-454F-982D-30B0CC922BBF}" dt="2024-12-14T17:17:47.882" v="582" actId="14100"/>
      <pc:docMkLst>
        <pc:docMk/>
      </pc:docMkLst>
      <pc:sldChg chg="modNotesTx">
        <pc:chgData name="Richard Johansson" userId="0c56e746-93d7-4bfb-af80-82c26a7e0231" providerId="ADAL" clId="{CC851BD2-9C50-454F-982D-30B0CC922BBF}" dt="2024-12-14T16:33:31.293" v="172" actId="20577"/>
        <pc:sldMkLst>
          <pc:docMk/>
          <pc:sldMk cId="3558699168" sldId="259"/>
        </pc:sldMkLst>
      </pc:sldChg>
      <pc:sldChg chg="addSp modSp mod modNotesTx">
        <pc:chgData name="Richard Johansson" userId="0c56e746-93d7-4bfb-af80-82c26a7e0231" providerId="ADAL" clId="{CC851BD2-9C50-454F-982D-30B0CC922BBF}" dt="2024-12-14T16:32:57.836" v="162" actId="20577"/>
        <pc:sldMkLst>
          <pc:docMk/>
          <pc:sldMk cId="2523834647" sldId="260"/>
        </pc:sldMkLst>
        <pc:spChg chg="add mod">
          <ac:chgData name="Richard Johansson" userId="0c56e746-93d7-4bfb-af80-82c26a7e0231" providerId="ADAL" clId="{CC851BD2-9C50-454F-982D-30B0CC922BBF}" dt="2024-12-14T16:31:25.444" v="34" actId="1076"/>
          <ac:spMkLst>
            <pc:docMk/>
            <pc:sldMk cId="2523834647" sldId="260"/>
            <ac:spMk id="4" creationId="{B99E0F3C-F148-E3A2-7AB9-C73E6AA32244}"/>
          </ac:spMkLst>
        </pc:spChg>
      </pc:sldChg>
      <pc:sldChg chg="modSp mod modNotesTx">
        <pc:chgData name="Richard Johansson" userId="0c56e746-93d7-4bfb-af80-82c26a7e0231" providerId="ADAL" clId="{CC851BD2-9C50-454F-982D-30B0CC922BBF}" dt="2024-12-14T16:35:30.446" v="235" actId="20577"/>
        <pc:sldMkLst>
          <pc:docMk/>
          <pc:sldMk cId="1148416625" sldId="261"/>
        </pc:sldMkLst>
        <pc:spChg chg="mod">
          <ac:chgData name="Richard Johansson" userId="0c56e746-93d7-4bfb-af80-82c26a7e0231" providerId="ADAL" clId="{CC851BD2-9C50-454F-982D-30B0CC922BBF}" dt="2024-12-14T16:34:45.919" v="204" actId="20577"/>
          <ac:spMkLst>
            <pc:docMk/>
            <pc:sldMk cId="1148416625" sldId="261"/>
            <ac:spMk id="3" creationId="{A992C3CD-F814-A024-7FE4-506168D33B31}"/>
          </ac:spMkLst>
        </pc:spChg>
      </pc:sldChg>
      <pc:sldChg chg="addSp modSp mod modNotesTx">
        <pc:chgData name="Richard Johansson" userId="0c56e746-93d7-4bfb-af80-82c26a7e0231" providerId="ADAL" clId="{CC851BD2-9C50-454F-982D-30B0CC922BBF}" dt="2024-12-14T16:39:20.333" v="257" actId="1076"/>
        <pc:sldMkLst>
          <pc:docMk/>
          <pc:sldMk cId="516623654" sldId="262"/>
        </pc:sldMkLst>
        <pc:picChg chg="add mod">
          <ac:chgData name="Richard Johansson" userId="0c56e746-93d7-4bfb-af80-82c26a7e0231" providerId="ADAL" clId="{CC851BD2-9C50-454F-982D-30B0CC922BBF}" dt="2024-12-14T16:39:20.333" v="257" actId="1076"/>
          <ac:picMkLst>
            <pc:docMk/>
            <pc:sldMk cId="516623654" sldId="262"/>
            <ac:picMk id="6" creationId="{7C15A801-71F5-9A40-6D76-46E00EF206F7}"/>
          </ac:picMkLst>
        </pc:picChg>
      </pc:sldChg>
      <pc:sldChg chg="modNotesTx">
        <pc:chgData name="Richard Johansson" userId="0c56e746-93d7-4bfb-af80-82c26a7e0231" providerId="ADAL" clId="{CC851BD2-9C50-454F-982D-30B0CC922BBF}" dt="2024-12-14T16:39:56.742" v="260" actId="20577"/>
        <pc:sldMkLst>
          <pc:docMk/>
          <pc:sldMk cId="1534253920" sldId="263"/>
        </pc:sldMkLst>
      </pc:sldChg>
      <pc:sldChg chg="addSp modSp mod modNotesTx">
        <pc:chgData name="Richard Johansson" userId="0c56e746-93d7-4bfb-af80-82c26a7e0231" providerId="ADAL" clId="{CC851BD2-9C50-454F-982D-30B0CC922BBF}" dt="2024-12-14T17:17:47.882" v="582" actId="14100"/>
        <pc:sldMkLst>
          <pc:docMk/>
          <pc:sldMk cId="3513140351" sldId="265"/>
        </pc:sldMkLst>
        <pc:spChg chg="mod">
          <ac:chgData name="Richard Johansson" userId="0c56e746-93d7-4bfb-af80-82c26a7e0231" providerId="ADAL" clId="{CC851BD2-9C50-454F-982D-30B0CC922BBF}" dt="2024-12-14T17:17:47.882" v="582" actId="14100"/>
          <ac:spMkLst>
            <pc:docMk/>
            <pc:sldMk cId="3513140351" sldId="265"/>
            <ac:spMk id="3" creationId="{A992C3CD-F814-A024-7FE4-506168D33B31}"/>
          </ac:spMkLst>
        </pc:spChg>
        <pc:picChg chg="add mod">
          <ac:chgData name="Richard Johansson" userId="0c56e746-93d7-4bfb-af80-82c26a7e0231" providerId="ADAL" clId="{CC851BD2-9C50-454F-982D-30B0CC922BBF}" dt="2024-12-14T17:17:43.418" v="581" actId="1076"/>
          <ac:picMkLst>
            <pc:docMk/>
            <pc:sldMk cId="3513140351" sldId="265"/>
            <ac:picMk id="5" creationId="{7EC0BBE0-783C-131E-C456-62E3CCB93B8B}"/>
          </ac:picMkLst>
        </pc:picChg>
      </pc:sldChg>
      <pc:sldChg chg="modNotesTx">
        <pc:chgData name="Richard Johansson" userId="0c56e746-93d7-4bfb-af80-82c26a7e0231" providerId="ADAL" clId="{CC851BD2-9C50-454F-982D-30B0CC922BBF}" dt="2024-12-14T16:54:08.825" v="339" actId="20577"/>
        <pc:sldMkLst>
          <pc:docMk/>
          <pc:sldMk cId="4194808197" sldId="283"/>
        </pc:sldMkLst>
      </pc:sldChg>
      <pc:sldChg chg="modNotesTx">
        <pc:chgData name="Richard Johansson" userId="0c56e746-93d7-4bfb-af80-82c26a7e0231" providerId="ADAL" clId="{CC851BD2-9C50-454F-982D-30B0CC922BBF}" dt="2024-12-14T16:55:51.539" v="356"/>
        <pc:sldMkLst>
          <pc:docMk/>
          <pc:sldMk cId="3040092637" sldId="284"/>
        </pc:sldMkLst>
      </pc:sldChg>
      <pc:sldChg chg="addSp modSp mod modNotesTx">
        <pc:chgData name="Richard Johansson" userId="0c56e746-93d7-4bfb-af80-82c26a7e0231" providerId="ADAL" clId="{CC851BD2-9C50-454F-982D-30B0CC922BBF}" dt="2024-12-14T17:09:41.128" v="571" actId="339"/>
        <pc:sldMkLst>
          <pc:docMk/>
          <pc:sldMk cId="1732575177" sldId="285"/>
        </pc:sldMkLst>
        <pc:spChg chg="mod">
          <ac:chgData name="Richard Johansson" userId="0c56e746-93d7-4bfb-af80-82c26a7e0231" providerId="ADAL" clId="{CC851BD2-9C50-454F-982D-30B0CC922BBF}" dt="2024-12-14T17:09:20.923" v="569" actId="14100"/>
          <ac:spMkLst>
            <pc:docMk/>
            <pc:sldMk cId="1732575177" sldId="285"/>
            <ac:spMk id="3" creationId="{A992C3CD-F814-A024-7FE4-506168D33B31}"/>
          </ac:spMkLst>
        </pc:spChg>
        <pc:picChg chg="add mod">
          <ac:chgData name="Richard Johansson" userId="0c56e746-93d7-4bfb-af80-82c26a7e0231" providerId="ADAL" clId="{CC851BD2-9C50-454F-982D-30B0CC922BBF}" dt="2024-12-14T17:09:41.128" v="571" actId="339"/>
          <ac:picMkLst>
            <pc:docMk/>
            <pc:sldMk cId="1732575177" sldId="285"/>
            <ac:picMk id="5" creationId="{CE6EDE1B-F1A6-E8EC-B4D7-47067F7620D8}"/>
          </ac:picMkLst>
        </pc:picChg>
      </pc:sldChg>
      <pc:sldChg chg="modNotesTx">
        <pc:chgData name="Richard Johansson" userId="0c56e746-93d7-4bfb-af80-82c26a7e0231" providerId="ADAL" clId="{CC851BD2-9C50-454F-982D-30B0CC922BBF}" dt="2024-12-14T17:00:21.387" v="501" actId="20577"/>
        <pc:sldMkLst>
          <pc:docMk/>
          <pc:sldMk cId="1547885702" sldId="286"/>
        </pc:sldMkLst>
      </pc:sldChg>
      <pc:sldChg chg="addSp modSp mod modNotesTx">
        <pc:chgData name="Richard Johansson" userId="0c56e746-93d7-4bfb-af80-82c26a7e0231" providerId="ADAL" clId="{CC851BD2-9C50-454F-982D-30B0CC922BBF}" dt="2024-12-14T17:11:29.390" v="578" actId="339"/>
        <pc:sldMkLst>
          <pc:docMk/>
          <pc:sldMk cId="1262161199" sldId="287"/>
        </pc:sldMkLst>
        <pc:spChg chg="mod">
          <ac:chgData name="Richard Johansson" userId="0c56e746-93d7-4bfb-af80-82c26a7e0231" providerId="ADAL" clId="{CC851BD2-9C50-454F-982D-30B0CC922BBF}" dt="2024-12-14T17:11:21.663" v="576" actId="1076"/>
          <ac:spMkLst>
            <pc:docMk/>
            <pc:sldMk cId="1262161199" sldId="287"/>
            <ac:spMk id="3" creationId="{A992C3CD-F814-A024-7FE4-506168D33B31}"/>
          </ac:spMkLst>
        </pc:spChg>
        <pc:picChg chg="add mod">
          <ac:chgData name="Richard Johansson" userId="0c56e746-93d7-4bfb-af80-82c26a7e0231" providerId="ADAL" clId="{CC851BD2-9C50-454F-982D-30B0CC922BBF}" dt="2024-12-14T17:11:29.390" v="578" actId="339"/>
          <ac:picMkLst>
            <pc:docMk/>
            <pc:sldMk cId="1262161199" sldId="287"/>
            <ac:picMk id="5" creationId="{930226BF-8D3C-9F98-3ADB-FDB0C188886A}"/>
          </ac:picMkLst>
        </pc:picChg>
      </pc:sldChg>
      <pc:sldChg chg="modNotesTx">
        <pc:chgData name="Richard Johansson" userId="0c56e746-93d7-4bfb-af80-82c26a7e0231" providerId="ADAL" clId="{CC851BD2-9C50-454F-982D-30B0CC922BBF}" dt="2024-12-14T17:01:43.054" v="530" actId="20577"/>
        <pc:sldMkLst>
          <pc:docMk/>
          <pc:sldMk cId="862326716" sldId="288"/>
        </pc:sldMkLst>
      </pc:sldChg>
    </pc:docChg>
  </pc:docChgLst>
  <pc:docChgLst>
    <pc:chgData name="Richard Johansson" userId="S::richard.johansson@biodlarna.se::0c56e746-93d7-4bfb-af80-82c26a7e0231" providerId="AD" clId="Web-{4D62A03C-4084-9182-A819-8BE8B4DE6860}"/>
    <pc:docChg chg="modSld">
      <pc:chgData name="Richard Johansson" userId="S::richard.johansson@biodlarna.se::0c56e746-93d7-4bfb-af80-82c26a7e0231" providerId="AD" clId="Web-{4D62A03C-4084-9182-A819-8BE8B4DE6860}" dt="2024-12-16T19:02:47.327" v="11"/>
      <pc:docMkLst>
        <pc:docMk/>
      </pc:docMkLst>
      <pc:sldChg chg="modSp modNotes">
        <pc:chgData name="Richard Johansson" userId="S::richard.johansson@biodlarna.se::0c56e746-93d7-4bfb-af80-82c26a7e0231" providerId="AD" clId="Web-{4D62A03C-4084-9182-A819-8BE8B4DE6860}" dt="2024-12-16T19:02:47.327" v="11"/>
        <pc:sldMkLst>
          <pc:docMk/>
          <pc:sldMk cId="2523834647" sldId="260"/>
        </pc:sldMkLst>
        <pc:spChg chg="mod">
          <ac:chgData name="Richard Johansson" userId="S::richard.johansson@biodlarna.se::0c56e746-93d7-4bfb-af80-82c26a7e0231" providerId="AD" clId="Web-{4D62A03C-4084-9182-A819-8BE8B4DE6860}" dt="2024-12-16T19:02:42.639" v="5" actId="20577"/>
          <ac:spMkLst>
            <pc:docMk/>
            <pc:sldMk cId="2523834647" sldId="260"/>
            <ac:spMk id="2" creationId="{37D7F792-081D-6C0F-6ABA-5F489CBF0B09}"/>
          </ac:spMkLst>
        </pc:spChg>
      </pc:sldChg>
    </pc:docChg>
  </pc:docChgLst>
  <pc:docChgLst>
    <pc:chgData name="Richard Johansson" userId="S::richard.johansson@biodlarna.se::0c56e746-93d7-4bfb-af80-82c26a7e0231" providerId="AD" clId="Web-{6A3B47B6-D1F3-B724-C9A1-31FD10B0D754}"/>
    <pc:docChg chg="modSld">
      <pc:chgData name="Richard Johansson" userId="S::richard.johansson@biodlarna.se::0c56e746-93d7-4bfb-af80-82c26a7e0231" providerId="AD" clId="Web-{6A3B47B6-D1F3-B724-C9A1-31FD10B0D754}" dt="2025-01-25T15:48:12.866" v="19" actId="14100"/>
      <pc:docMkLst>
        <pc:docMk/>
      </pc:docMkLst>
      <pc:sldChg chg="modSp">
        <pc:chgData name="Richard Johansson" userId="S::richard.johansson@biodlarna.se::0c56e746-93d7-4bfb-af80-82c26a7e0231" providerId="AD" clId="Web-{6A3B47B6-D1F3-B724-C9A1-31FD10B0D754}" dt="2025-01-25T15:48:12.866" v="19" actId="14100"/>
        <pc:sldMkLst>
          <pc:docMk/>
          <pc:sldMk cId="2523834647" sldId="260"/>
        </pc:sldMkLst>
        <pc:spChg chg="mod">
          <ac:chgData name="Richard Johansson" userId="S::richard.johansson@biodlarna.se::0c56e746-93d7-4bfb-af80-82c26a7e0231" providerId="AD" clId="Web-{6A3B47B6-D1F3-B724-C9A1-31FD10B0D754}" dt="2025-01-25T15:48:12.866" v="19" actId="14100"/>
          <ac:spMkLst>
            <pc:docMk/>
            <pc:sldMk cId="2523834647" sldId="260"/>
            <ac:spMk id="4" creationId="{B99E0F3C-F148-E3A2-7AB9-C73E6AA32244}"/>
          </ac:spMkLst>
        </pc:spChg>
      </pc:sldChg>
    </pc:docChg>
  </pc:docChgLst>
  <pc:docChgLst>
    <pc:chgData name="Richard Johansson" userId="0c56e746-93d7-4bfb-af80-82c26a7e0231" providerId="ADAL" clId="{55BF0C76-53A0-4861-8E5F-FF9F87111E14}"/>
    <pc:docChg chg="custSel addSld delSld modSld">
      <pc:chgData name="Richard Johansson" userId="0c56e746-93d7-4bfb-af80-82c26a7e0231" providerId="ADAL" clId="{55BF0C76-53A0-4861-8E5F-FF9F87111E14}" dt="2024-11-08T22:15:51.373" v="1431" actId="255"/>
      <pc:docMkLst>
        <pc:docMk/>
      </pc:docMkLst>
      <pc:sldChg chg="modSp mod">
        <pc:chgData name="Richard Johansson" userId="0c56e746-93d7-4bfb-af80-82c26a7e0231" providerId="ADAL" clId="{55BF0C76-53A0-4861-8E5F-FF9F87111E14}" dt="2024-11-08T17:47:11.234" v="812" actId="20577"/>
        <pc:sldMkLst>
          <pc:docMk/>
          <pc:sldMk cId="3558699168" sldId="259"/>
        </pc:sldMkLst>
        <pc:spChg chg="mod">
          <ac:chgData name="Richard Johansson" userId="0c56e746-93d7-4bfb-af80-82c26a7e0231" providerId="ADAL" clId="{55BF0C76-53A0-4861-8E5F-FF9F87111E14}" dt="2024-11-07T20:56:20.835" v="86" actId="20577"/>
          <ac:spMkLst>
            <pc:docMk/>
            <pc:sldMk cId="3558699168" sldId="259"/>
            <ac:spMk id="2" creationId="{FA28A027-2127-3240-BE7C-DE46D9349CCE}"/>
          </ac:spMkLst>
        </pc:spChg>
        <pc:spChg chg="mod">
          <ac:chgData name="Richard Johansson" userId="0c56e746-93d7-4bfb-af80-82c26a7e0231" providerId="ADAL" clId="{55BF0C76-53A0-4861-8E5F-FF9F87111E14}" dt="2024-11-08T17:47:11.234" v="812" actId="20577"/>
          <ac:spMkLst>
            <pc:docMk/>
            <pc:sldMk cId="3558699168" sldId="259"/>
            <ac:spMk id="6" creationId="{4E96EAB6-2F3A-2735-EC54-184BD3C566F3}"/>
          </ac:spMkLst>
        </pc:spChg>
      </pc:sldChg>
      <pc:sldChg chg="addSp modSp mod">
        <pc:chgData name="Richard Johansson" userId="0c56e746-93d7-4bfb-af80-82c26a7e0231" providerId="ADAL" clId="{55BF0C76-53A0-4861-8E5F-FF9F87111E14}" dt="2024-11-07T21:19:47.119" v="547" actId="1076"/>
        <pc:sldMkLst>
          <pc:docMk/>
          <pc:sldMk cId="2523834647" sldId="260"/>
        </pc:sldMkLst>
        <pc:picChg chg="add mod">
          <ac:chgData name="Richard Johansson" userId="0c56e746-93d7-4bfb-af80-82c26a7e0231" providerId="ADAL" clId="{55BF0C76-53A0-4861-8E5F-FF9F87111E14}" dt="2024-11-07T21:19:47.119" v="547" actId="1076"/>
          <ac:picMkLst>
            <pc:docMk/>
            <pc:sldMk cId="2523834647" sldId="260"/>
            <ac:picMk id="3" creationId="{FFCC7E12-E1B6-A37B-0CF6-FAD68728BEA1}"/>
          </ac:picMkLst>
        </pc:picChg>
      </pc:sldChg>
      <pc:sldChg chg="modSp mod">
        <pc:chgData name="Richard Johansson" userId="0c56e746-93d7-4bfb-af80-82c26a7e0231" providerId="ADAL" clId="{55BF0C76-53A0-4861-8E5F-FF9F87111E14}" dt="2024-11-08T21:43:30.688" v="814" actId="14100"/>
        <pc:sldMkLst>
          <pc:docMk/>
          <pc:sldMk cId="1148416625" sldId="261"/>
        </pc:sldMkLst>
        <pc:spChg chg="mod">
          <ac:chgData name="Richard Johansson" userId="0c56e746-93d7-4bfb-af80-82c26a7e0231" providerId="ADAL" clId="{55BF0C76-53A0-4861-8E5F-FF9F87111E14}" dt="2024-11-07T20:59:38.936" v="224" actId="20577"/>
          <ac:spMkLst>
            <pc:docMk/>
            <pc:sldMk cId="1148416625" sldId="261"/>
            <ac:spMk id="2" creationId="{C2504498-3D55-9573-18EE-CCC5FE8CAD0F}"/>
          </ac:spMkLst>
        </pc:spChg>
        <pc:spChg chg="mod">
          <ac:chgData name="Richard Johansson" userId="0c56e746-93d7-4bfb-af80-82c26a7e0231" providerId="ADAL" clId="{55BF0C76-53A0-4861-8E5F-FF9F87111E14}" dt="2024-11-08T21:43:30.688" v="814" actId="14100"/>
          <ac:spMkLst>
            <pc:docMk/>
            <pc:sldMk cId="1148416625" sldId="261"/>
            <ac:spMk id="3" creationId="{A992C3CD-F814-A024-7FE4-506168D33B31}"/>
          </ac:spMkLst>
        </pc:spChg>
      </pc:sldChg>
      <pc:sldChg chg="modSp mod">
        <pc:chgData name="Richard Johansson" userId="0c56e746-93d7-4bfb-af80-82c26a7e0231" providerId="ADAL" clId="{55BF0C76-53A0-4861-8E5F-FF9F87111E14}" dt="2024-11-08T21:43:40.609" v="815" actId="2711"/>
        <pc:sldMkLst>
          <pc:docMk/>
          <pc:sldMk cId="516623654" sldId="262"/>
        </pc:sldMkLst>
        <pc:spChg chg="mod">
          <ac:chgData name="Richard Johansson" userId="0c56e746-93d7-4bfb-af80-82c26a7e0231" providerId="ADAL" clId="{55BF0C76-53A0-4861-8E5F-FF9F87111E14}" dt="2024-11-07T20:57:01.233" v="119" actId="20577"/>
          <ac:spMkLst>
            <pc:docMk/>
            <pc:sldMk cId="516623654" sldId="262"/>
            <ac:spMk id="2" creationId="{C2504498-3D55-9573-18EE-CCC5FE8CAD0F}"/>
          </ac:spMkLst>
        </pc:spChg>
        <pc:spChg chg="mod">
          <ac:chgData name="Richard Johansson" userId="0c56e746-93d7-4bfb-af80-82c26a7e0231" providerId="ADAL" clId="{55BF0C76-53A0-4861-8E5F-FF9F87111E14}" dt="2024-11-08T21:43:40.609" v="815" actId="2711"/>
          <ac:spMkLst>
            <pc:docMk/>
            <pc:sldMk cId="516623654" sldId="262"/>
            <ac:spMk id="3" creationId="{A992C3CD-F814-A024-7FE4-506168D33B31}"/>
          </ac:spMkLst>
        </pc:spChg>
      </pc:sldChg>
      <pc:sldChg chg="modSp mod">
        <pc:chgData name="Richard Johansson" userId="0c56e746-93d7-4bfb-af80-82c26a7e0231" providerId="ADAL" clId="{55BF0C76-53A0-4861-8E5F-FF9F87111E14}" dt="2024-11-08T21:43:55.191" v="816" actId="2711"/>
        <pc:sldMkLst>
          <pc:docMk/>
          <pc:sldMk cId="1534253920" sldId="263"/>
        </pc:sldMkLst>
        <pc:spChg chg="mod">
          <ac:chgData name="Richard Johansson" userId="0c56e746-93d7-4bfb-af80-82c26a7e0231" providerId="ADAL" clId="{55BF0C76-53A0-4861-8E5F-FF9F87111E14}" dt="2024-11-02T17:41:49.346" v="27" actId="20577"/>
          <ac:spMkLst>
            <pc:docMk/>
            <pc:sldMk cId="1534253920" sldId="263"/>
            <ac:spMk id="2" creationId="{C2504498-3D55-9573-18EE-CCC5FE8CAD0F}"/>
          </ac:spMkLst>
        </pc:spChg>
        <pc:spChg chg="mod">
          <ac:chgData name="Richard Johansson" userId="0c56e746-93d7-4bfb-af80-82c26a7e0231" providerId="ADAL" clId="{55BF0C76-53A0-4861-8E5F-FF9F87111E14}" dt="2024-11-08T21:43:55.191" v="816" actId="2711"/>
          <ac:spMkLst>
            <pc:docMk/>
            <pc:sldMk cId="1534253920" sldId="263"/>
            <ac:spMk id="3" creationId="{A992C3CD-F814-A024-7FE4-506168D33B31}"/>
          </ac:spMkLst>
        </pc:spChg>
      </pc:sldChg>
      <pc:sldChg chg="modSp mod">
        <pc:chgData name="Richard Johansson" userId="0c56e746-93d7-4bfb-af80-82c26a7e0231" providerId="ADAL" clId="{55BF0C76-53A0-4861-8E5F-FF9F87111E14}" dt="2024-11-08T17:39:36.013" v="552" actId="20577"/>
        <pc:sldMkLst>
          <pc:docMk/>
          <pc:sldMk cId="3513140351" sldId="265"/>
        </pc:sldMkLst>
        <pc:spChg chg="mod">
          <ac:chgData name="Richard Johansson" userId="0c56e746-93d7-4bfb-af80-82c26a7e0231" providerId="ADAL" clId="{55BF0C76-53A0-4861-8E5F-FF9F87111E14}" dt="2024-11-07T21:13:47.746" v="523" actId="20577"/>
          <ac:spMkLst>
            <pc:docMk/>
            <pc:sldMk cId="3513140351" sldId="265"/>
            <ac:spMk id="2" creationId="{C2504498-3D55-9573-18EE-CCC5FE8CAD0F}"/>
          </ac:spMkLst>
        </pc:spChg>
        <pc:spChg chg="mod">
          <ac:chgData name="Richard Johansson" userId="0c56e746-93d7-4bfb-af80-82c26a7e0231" providerId="ADAL" clId="{55BF0C76-53A0-4861-8E5F-FF9F87111E14}" dt="2024-11-08T17:39:36.013" v="552" actId="20577"/>
          <ac:spMkLst>
            <pc:docMk/>
            <pc:sldMk cId="3513140351" sldId="265"/>
            <ac:spMk id="3" creationId="{A992C3CD-F814-A024-7FE4-506168D33B31}"/>
          </ac:spMkLst>
        </pc:spChg>
      </pc:sldChg>
      <pc:sldChg chg="del">
        <pc:chgData name="Richard Johansson" userId="0c56e746-93d7-4bfb-af80-82c26a7e0231" providerId="ADAL" clId="{55BF0C76-53A0-4861-8E5F-FF9F87111E14}" dt="2024-11-07T21:14:24.247" v="537" actId="2696"/>
        <pc:sldMkLst>
          <pc:docMk/>
          <pc:sldMk cId="2013997809" sldId="266"/>
        </pc:sldMkLst>
      </pc:sldChg>
      <pc:sldChg chg="del">
        <pc:chgData name="Richard Johansson" userId="0c56e746-93d7-4bfb-af80-82c26a7e0231" providerId="ADAL" clId="{55BF0C76-53A0-4861-8E5F-FF9F87111E14}" dt="2024-11-07T21:14:31.705" v="538" actId="2696"/>
        <pc:sldMkLst>
          <pc:docMk/>
          <pc:sldMk cId="228117789" sldId="267"/>
        </pc:sldMkLst>
      </pc:sldChg>
      <pc:sldChg chg="del">
        <pc:chgData name="Richard Johansson" userId="0c56e746-93d7-4bfb-af80-82c26a7e0231" providerId="ADAL" clId="{55BF0C76-53A0-4861-8E5F-FF9F87111E14}" dt="2024-11-07T21:14:39.997" v="539" actId="2696"/>
        <pc:sldMkLst>
          <pc:docMk/>
          <pc:sldMk cId="911335870" sldId="268"/>
        </pc:sldMkLst>
      </pc:sldChg>
      <pc:sldChg chg="del">
        <pc:chgData name="Richard Johansson" userId="0c56e746-93d7-4bfb-af80-82c26a7e0231" providerId="ADAL" clId="{55BF0C76-53A0-4861-8E5F-FF9F87111E14}" dt="2024-11-07T21:14:44.777" v="540" actId="2696"/>
        <pc:sldMkLst>
          <pc:docMk/>
          <pc:sldMk cId="133048761" sldId="269"/>
        </pc:sldMkLst>
      </pc:sldChg>
      <pc:sldChg chg="del">
        <pc:chgData name="Richard Johansson" userId="0c56e746-93d7-4bfb-af80-82c26a7e0231" providerId="ADAL" clId="{55BF0C76-53A0-4861-8E5F-FF9F87111E14}" dt="2024-11-07T21:14:57.046" v="543" actId="2696"/>
        <pc:sldMkLst>
          <pc:docMk/>
          <pc:sldMk cId="2131190224" sldId="276"/>
        </pc:sldMkLst>
      </pc:sldChg>
      <pc:sldChg chg="del">
        <pc:chgData name="Richard Johansson" userId="0c56e746-93d7-4bfb-af80-82c26a7e0231" providerId="ADAL" clId="{55BF0C76-53A0-4861-8E5F-FF9F87111E14}" dt="2024-11-07T21:14:53.052" v="542" actId="2696"/>
        <pc:sldMkLst>
          <pc:docMk/>
          <pc:sldMk cId="3992124645" sldId="277"/>
        </pc:sldMkLst>
      </pc:sldChg>
      <pc:sldChg chg="del">
        <pc:chgData name="Richard Johansson" userId="0c56e746-93d7-4bfb-af80-82c26a7e0231" providerId="ADAL" clId="{55BF0C76-53A0-4861-8E5F-FF9F87111E14}" dt="2024-11-07T21:14:49.392" v="541" actId="2696"/>
        <pc:sldMkLst>
          <pc:docMk/>
          <pc:sldMk cId="189606375" sldId="278"/>
        </pc:sldMkLst>
      </pc:sldChg>
      <pc:sldChg chg="addSp modSp mod">
        <pc:chgData name="Richard Johansson" userId="0c56e746-93d7-4bfb-af80-82c26a7e0231" providerId="ADAL" clId="{55BF0C76-53A0-4861-8E5F-FF9F87111E14}" dt="2024-11-07T21:19:36.803" v="545" actId="1076"/>
        <pc:sldMkLst>
          <pc:docMk/>
          <pc:sldMk cId="1851978950" sldId="282"/>
        </pc:sldMkLst>
        <pc:picChg chg="add mod">
          <ac:chgData name="Richard Johansson" userId="0c56e746-93d7-4bfb-af80-82c26a7e0231" providerId="ADAL" clId="{55BF0C76-53A0-4861-8E5F-FF9F87111E14}" dt="2024-11-07T21:19:36.803" v="545" actId="1076"/>
          <ac:picMkLst>
            <pc:docMk/>
            <pc:sldMk cId="1851978950" sldId="282"/>
            <ac:picMk id="3" creationId="{3BB7A024-05C3-D17A-9F8D-C55E682A6999}"/>
          </ac:picMkLst>
        </pc:picChg>
      </pc:sldChg>
      <pc:sldChg chg="modSp add mod">
        <pc:chgData name="Richard Johansson" userId="0c56e746-93d7-4bfb-af80-82c26a7e0231" providerId="ADAL" clId="{55BF0C76-53A0-4861-8E5F-FF9F87111E14}" dt="2024-11-08T17:43:18.588" v="597" actId="207"/>
        <pc:sldMkLst>
          <pc:docMk/>
          <pc:sldMk cId="4194808197" sldId="283"/>
        </pc:sldMkLst>
        <pc:spChg chg="mod">
          <ac:chgData name="Richard Johansson" userId="0c56e746-93d7-4bfb-af80-82c26a7e0231" providerId="ADAL" clId="{55BF0C76-53A0-4861-8E5F-FF9F87111E14}" dt="2024-11-08T17:43:04.178" v="593" actId="14100"/>
          <ac:spMkLst>
            <pc:docMk/>
            <pc:sldMk cId="4194808197" sldId="283"/>
            <ac:spMk id="2" creationId="{C2504498-3D55-9573-18EE-CCC5FE8CAD0F}"/>
          </ac:spMkLst>
        </pc:spChg>
        <pc:spChg chg="mod">
          <ac:chgData name="Richard Johansson" userId="0c56e746-93d7-4bfb-af80-82c26a7e0231" providerId="ADAL" clId="{55BF0C76-53A0-4861-8E5F-FF9F87111E14}" dt="2024-11-08T17:43:18.588" v="597" actId="207"/>
          <ac:spMkLst>
            <pc:docMk/>
            <pc:sldMk cId="4194808197" sldId="283"/>
            <ac:spMk id="3" creationId="{A992C3CD-F814-A024-7FE4-506168D33B31}"/>
          </ac:spMkLst>
        </pc:spChg>
      </pc:sldChg>
      <pc:sldChg chg="modSp add mod">
        <pc:chgData name="Richard Johansson" userId="0c56e746-93d7-4bfb-af80-82c26a7e0231" providerId="ADAL" clId="{55BF0C76-53A0-4861-8E5F-FF9F87111E14}" dt="2024-11-08T17:44:47.866" v="669" actId="255"/>
        <pc:sldMkLst>
          <pc:docMk/>
          <pc:sldMk cId="3040092637" sldId="284"/>
        </pc:sldMkLst>
        <pc:spChg chg="mod">
          <ac:chgData name="Richard Johansson" userId="0c56e746-93d7-4bfb-af80-82c26a7e0231" providerId="ADAL" clId="{55BF0C76-53A0-4861-8E5F-FF9F87111E14}" dt="2024-11-08T17:44:20.582" v="663" actId="20577"/>
          <ac:spMkLst>
            <pc:docMk/>
            <pc:sldMk cId="3040092637" sldId="284"/>
            <ac:spMk id="2" creationId="{C2504498-3D55-9573-18EE-CCC5FE8CAD0F}"/>
          </ac:spMkLst>
        </pc:spChg>
        <pc:spChg chg="mod">
          <ac:chgData name="Richard Johansson" userId="0c56e746-93d7-4bfb-af80-82c26a7e0231" providerId="ADAL" clId="{55BF0C76-53A0-4861-8E5F-FF9F87111E14}" dt="2024-11-08T17:44:47.866" v="669" actId="255"/>
          <ac:spMkLst>
            <pc:docMk/>
            <pc:sldMk cId="3040092637" sldId="284"/>
            <ac:spMk id="3" creationId="{A992C3CD-F814-A024-7FE4-506168D33B31}"/>
          </ac:spMkLst>
        </pc:spChg>
      </pc:sldChg>
      <pc:sldChg chg="modSp add mod">
        <pc:chgData name="Richard Johansson" userId="0c56e746-93d7-4bfb-af80-82c26a7e0231" providerId="ADAL" clId="{55BF0C76-53A0-4861-8E5F-FF9F87111E14}" dt="2024-11-08T22:05:52.165" v="971" actId="255"/>
        <pc:sldMkLst>
          <pc:docMk/>
          <pc:sldMk cId="1732575177" sldId="285"/>
        </pc:sldMkLst>
        <pc:spChg chg="mod">
          <ac:chgData name="Richard Johansson" userId="0c56e746-93d7-4bfb-af80-82c26a7e0231" providerId="ADAL" clId="{55BF0C76-53A0-4861-8E5F-FF9F87111E14}" dt="2024-11-08T17:45:03.676" v="697" actId="20577"/>
          <ac:spMkLst>
            <pc:docMk/>
            <pc:sldMk cId="1732575177" sldId="285"/>
            <ac:spMk id="2" creationId="{C2504498-3D55-9573-18EE-CCC5FE8CAD0F}"/>
          </ac:spMkLst>
        </pc:spChg>
        <pc:spChg chg="mod">
          <ac:chgData name="Richard Johansson" userId="0c56e746-93d7-4bfb-af80-82c26a7e0231" providerId="ADAL" clId="{55BF0C76-53A0-4861-8E5F-FF9F87111E14}" dt="2024-11-08T22:05:52.165" v="971" actId="255"/>
          <ac:spMkLst>
            <pc:docMk/>
            <pc:sldMk cId="1732575177" sldId="285"/>
            <ac:spMk id="3" creationId="{A992C3CD-F814-A024-7FE4-506168D33B31}"/>
          </ac:spMkLst>
        </pc:spChg>
      </pc:sldChg>
      <pc:sldChg chg="modSp add mod">
        <pc:chgData name="Richard Johansson" userId="0c56e746-93d7-4bfb-af80-82c26a7e0231" providerId="ADAL" clId="{55BF0C76-53A0-4861-8E5F-FF9F87111E14}" dt="2024-11-08T21:52:41.844" v="897" actId="1076"/>
        <pc:sldMkLst>
          <pc:docMk/>
          <pc:sldMk cId="1547885702" sldId="286"/>
        </pc:sldMkLst>
        <pc:spChg chg="mod">
          <ac:chgData name="Richard Johansson" userId="0c56e746-93d7-4bfb-af80-82c26a7e0231" providerId="ADAL" clId="{55BF0C76-53A0-4861-8E5F-FF9F87111E14}" dt="2024-11-08T21:52:09.070" v="868" actId="1076"/>
          <ac:spMkLst>
            <pc:docMk/>
            <pc:sldMk cId="1547885702" sldId="286"/>
            <ac:spMk id="2" creationId="{C2504498-3D55-9573-18EE-CCC5FE8CAD0F}"/>
          </ac:spMkLst>
        </pc:spChg>
        <pc:spChg chg="mod">
          <ac:chgData name="Richard Johansson" userId="0c56e746-93d7-4bfb-af80-82c26a7e0231" providerId="ADAL" clId="{55BF0C76-53A0-4861-8E5F-FF9F87111E14}" dt="2024-11-08T21:52:41.844" v="897" actId="1076"/>
          <ac:spMkLst>
            <pc:docMk/>
            <pc:sldMk cId="1547885702" sldId="286"/>
            <ac:spMk id="3" creationId="{A992C3CD-F814-A024-7FE4-506168D33B31}"/>
          </ac:spMkLst>
        </pc:spChg>
      </pc:sldChg>
      <pc:sldChg chg="modSp add mod">
        <pc:chgData name="Richard Johansson" userId="0c56e746-93d7-4bfb-af80-82c26a7e0231" providerId="ADAL" clId="{55BF0C76-53A0-4861-8E5F-FF9F87111E14}" dt="2024-11-08T22:15:51.373" v="1431" actId="255"/>
        <pc:sldMkLst>
          <pc:docMk/>
          <pc:sldMk cId="1262161199" sldId="287"/>
        </pc:sldMkLst>
        <pc:spChg chg="mod">
          <ac:chgData name="Richard Johansson" userId="0c56e746-93d7-4bfb-af80-82c26a7e0231" providerId="ADAL" clId="{55BF0C76-53A0-4861-8E5F-FF9F87111E14}" dt="2024-11-08T17:46:31.959" v="752" actId="20577"/>
          <ac:spMkLst>
            <pc:docMk/>
            <pc:sldMk cId="1262161199" sldId="287"/>
            <ac:spMk id="2" creationId="{C2504498-3D55-9573-18EE-CCC5FE8CAD0F}"/>
          </ac:spMkLst>
        </pc:spChg>
        <pc:spChg chg="mod">
          <ac:chgData name="Richard Johansson" userId="0c56e746-93d7-4bfb-af80-82c26a7e0231" providerId="ADAL" clId="{55BF0C76-53A0-4861-8E5F-FF9F87111E14}" dt="2024-11-08T22:15:51.373" v="1431" actId="255"/>
          <ac:spMkLst>
            <pc:docMk/>
            <pc:sldMk cId="1262161199" sldId="287"/>
            <ac:spMk id="3" creationId="{A992C3CD-F814-A024-7FE4-506168D33B31}"/>
          </ac:spMkLst>
        </pc:spChg>
      </pc:sldChg>
      <pc:sldChg chg="modSp add mod">
        <pc:chgData name="Richard Johansson" userId="0c56e746-93d7-4bfb-af80-82c26a7e0231" providerId="ADAL" clId="{55BF0C76-53A0-4861-8E5F-FF9F87111E14}" dt="2024-11-08T21:53:48.029" v="903" actId="14100"/>
        <pc:sldMkLst>
          <pc:docMk/>
          <pc:sldMk cId="862326716" sldId="288"/>
        </pc:sldMkLst>
        <pc:spChg chg="mod">
          <ac:chgData name="Richard Johansson" userId="0c56e746-93d7-4bfb-af80-82c26a7e0231" providerId="ADAL" clId="{55BF0C76-53A0-4861-8E5F-FF9F87111E14}" dt="2024-11-08T21:53:48.029" v="903" actId="14100"/>
          <ac:spMkLst>
            <pc:docMk/>
            <pc:sldMk cId="862326716" sldId="288"/>
            <ac:spMk id="3" creationId="{A992C3CD-F814-A024-7FE4-506168D33B3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7382F69-4E59-4E6D-A75B-78F36935B3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304E241-A7A6-42E1-A7B1-EF431DABF22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631BFE-DC96-497F-B940-844E4426B40B}" type="datetimeFigureOut">
              <a:rPr lang="sv-SE" smtClean="0"/>
              <a:t>2025-02-09</a:t>
            </a:fld>
            <a:endParaRPr lang="sv-SE"/>
          </a:p>
        </p:txBody>
      </p:sp>
      <p:sp>
        <p:nvSpPr>
          <p:cNvPr id="4" name="Platshållare för sidfot 3">
            <a:extLst>
              <a:ext uri="{FF2B5EF4-FFF2-40B4-BE49-F238E27FC236}">
                <a16:creationId xmlns:a16="http://schemas.microsoft.com/office/drawing/2014/main" id="{481A7066-582F-40DE-A588-969F2C52BD4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24BB3D5A-6941-42D1-A1AB-8A2F9E1E589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62FC5D-4AC1-4267-8748-A24D9BD10097}" type="slidenum">
              <a:rPr lang="sv-SE" smtClean="0"/>
              <a:t>‹#›</a:t>
            </a:fld>
            <a:endParaRPr lang="sv-SE"/>
          </a:p>
        </p:txBody>
      </p:sp>
    </p:spTree>
    <p:extLst>
      <p:ext uri="{BB962C8B-B14F-4D97-AF65-F5344CB8AC3E}">
        <p14:creationId xmlns:p14="http://schemas.microsoft.com/office/powerpoint/2010/main" val="171165169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849D72-2319-4CF9-B4F9-8761F1757738}" type="datetimeFigureOut">
              <a:rPr lang="sv-SE" smtClean="0"/>
              <a:t>2025-02-09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CC0E0-4C9D-481F-AFF8-6951EAF74041}" type="slidenum">
              <a:rPr lang="sv-SE" smtClean="0"/>
              <a:t>‹#›</a:t>
            </a:fld>
            <a:endParaRPr lang="sv-SE"/>
          </a:p>
        </p:txBody>
      </p:sp>
    </p:spTree>
    <p:extLst>
      <p:ext uri="{BB962C8B-B14F-4D97-AF65-F5344CB8AC3E}">
        <p14:creationId xmlns:p14="http://schemas.microsoft.com/office/powerpoint/2010/main" val="92495733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Säker honungshantering. </a:t>
            </a:r>
          </a:p>
          <a:p>
            <a:endParaRPr lang="sv-SE" dirty="0"/>
          </a:p>
          <a:p>
            <a:r>
              <a:rPr lang="sv-SE" dirty="0"/>
              <a:t>Del 7 grundläggande honungsberedning. </a:t>
            </a:r>
          </a:p>
          <a:p>
            <a:endParaRPr lang="sv-SE" dirty="0"/>
          </a:p>
          <a:p>
            <a:r>
              <a:rPr lang="sv-SE" dirty="0"/>
              <a:t>Utbildningsmaterial framtaget av Sveriges Biodlares Riksförbund.</a:t>
            </a:r>
          </a:p>
        </p:txBody>
      </p:sp>
    </p:spTree>
    <p:extLst>
      <p:ext uri="{BB962C8B-B14F-4D97-AF65-F5344CB8AC3E}">
        <p14:creationId xmlns:p14="http://schemas.microsoft.com/office/powerpoint/2010/main" val="3483802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Ympa honung med </a:t>
            </a:r>
            <a:r>
              <a:rPr lang="sv-SE" dirty="0" err="1"/>
              <a:t>ekobimetoden</a:t>
            </a:r>
            <a:r>
              <a:rPr lang="sv-SE" dirty="0"/>
              <a:t>.</a:t>
            </a:r>
          </a:p>
          <a:p>
            <a:endParaRPr lang="sv-SE" dirty="0"/>
          </a:p>
          <a:p>
            <a:endParaRPr lang="sv-SE" dirty="0"/>
          </a:p>
          <a:p>
            <a:r>
              <a:rPr lang="sv-SE" dirty="0"/>
              <a:t>Recept baserat på 100 kilo </a:t>
            </a:r>
            <a:r>
              <a:rPr lang="sv-SE" dirty="0" err="1"/>
              <a:t>nyslungad</a:t>
            </a:r>
            <a:r>
              <a:rPr lang="sv-SE" dirty="0"/>
              <a:t> honung.</a:t>
            </a:r>
          </a:p>
          <a:p>
            <a:endParaRPr lang="sv-SE" dirty="0"/>
          </a:p>
          <a:p>
            <a:r>
              <a:rPr lang="sv-SE" dirty="0"/>
              <a:t>Tillverkning av ympen. Startymp.</a:t>
            </a:r>
          </a:p>
          <a:p>
            <a:endParaRPr lang="sv-SE" dirty="0"/>
          </a:p>
          <a:p>
            <a:r>
              <a:rPr lang="sv-SE" dirty="0"/>
              <a:t>Ta 3procent av honungsmängden, alltså 3 kilo.</a:t>
            </a:r>
          </a:p>
          <a:p>
            <a:endParaRPr lang="sv-SE" dirty="0"/>
          </a:p>
          <a:p>
            <a:r>
              <a:rPr lang="sv-SE" dirty="0"/>
              <a:t>Mät upp sedan tidigare finkristalliserad honung, 10 procent av ovan nämnda mängd det vill säga 0,3 kilo.</a:t>
            </a:r>
          </a:p>
          <a:p>
            <a:endParaRPr lang="sv-SE" dirty="0"/>
          </a:p>
          <a:p>
            <a:r>
              <a:rPr lang="sv-SE" dirty="0"/>
              <a:t>Blanda ihop och rör ordentligt i en minut.</a:t>
            </a:r>
          </a:p>
          <a:p>
            <a:endParaRPr lang="sv-SE" dirty="0"/>
          </a:p>
          <a:p>
            <a:r>
              <a:rPr lang="sv-SE" dirty="0"/>
              <a:t>Kyl ner blandningen i kylskåp i 8 till 10 grader.</a:t>
            </a:r>
          </a:p>
          <a:p>
            <a:endParaRPr lang="sv-SE" dirty="0"/>
          </a:p>
          <a:p>
            <a:r>
              <a:rPr lang="sv-SE" dirty="0"/>
              <a:t>Rör två gånger dagligen i en minut utan att temperaturen tillåts stiga.</a:t>
            </a:r>
          </a:p>
          <a:p>
            <a:endParaRPr lang="sv-SE" dirty="0"/>
          </a:p>
          <a:p>
            <a:r>
              <a:rPr lang="sv-SE" dirty="0"/>
              <a:t>Efter 2 till 3 dagar ska ympen vara fast men bli krämig vid </a:t>
            </a:r>
            <a:r>
              <a:rPr lang="sv-SE" dirty="0" err="1"/>
              <a:t>rörning</a:t>
            </a:r>
            <a:r>
              <a:rPr lang="sv-SE" dirty="0"/>
              <a:t>.</a:t>
            </a:r>
          </a:p>
          <a:p>
            <a:endParaRPr lang="sv-SE" dirty="0"/>
          </a:p>
        </p:txBody>
      </p:sp>
    </p:spTree>
    <p:extLst>
      <p:ext uri="{BB962C8B-B14F-4D97-AF65-F5344CB8AC3E}">
        <p14:creationId xmlns:p14="http://schemas.microsoft.com/office/powerpoint/2010/main" val="1027296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Ympning av honungen.</a:t>
            </a:r>
          </a:p>
          <a:p>
            <a:endParaRPr lang="sv-SE" dirty="0"/>
          </a:p>
          <a:p>
            <a:endParaRPr lang="sv-SE" dirty="0"/>
          </a:p>
          <a:p>
            <a:r>
              <a:rPr lang="sv-SE" dirty="0"/>
              <a:t>Den färdiga levande ympen, de 3,3 kilona från kylen blandas nu 50 50 med den </a:t>
            </a:r>
            <a:r>
              <a:rPr lang="sv-SE" dirty="0" err="1"/>
              <a:t>nyslungade</a:t>
            </a:r>
            <a:r>
              <a:rPr lang="sv-SE" dirty="0"/>
              <a:t> honungen för att få en hanterlig konsistens.</a:t>
            </a:r>
          </a:p>
          <a:p>
            <a:endParaRPr lang="sv-SE" dirty="0"/>
          </a:p>
          <a:p>
            <a:r>
              <a:rPr lang="sv-SE" dirty="0"/>
              <a:t>Blanda ordentligt tills honungen får en slät och jämn struktur.</a:t>
            </a:r>
          </a:p>
          <a:p>
            <a:endParaRPr lang="sv-SE" dirty="0"/>
          </a:p>
          <a:p>
            <a:r>
              <a:rPr lang="sv-SE" dirty="0"/>
              <a:t>Ympen kan nu noggrant röras ner i den </a:t>
            </a:r>
            <a:r>
              <a:rPr lang="sv-SE" dirty="0" err="1"/>
              <a:t>nyslungade</a:t>
            </a:r>
            <a:r>
              <a:rPr lang="sv-SE" dirty="0"/>
              <a:t> honungen som ska vara </a:t>
            </a:r>
            <a:r>
              <a:rPr lang="sv-SE" dirty="0" err="1"/>
              <a:t>finsilad</a:t>
            </a:r>
            <a:r>
              <a:rPr lang="sv-SE" dirty="0"/>
              <a:t>.</a:t>
            </a:r>
          </a:p>
          <a:p>
            <a:endParaRPr lang="sv-SE" dirty="0"/>
          </a:p>
          <a:p>
            <a:r>
              <a:rPr lang="sv-SE" dirty="0"/>
              <a:t>Rör sedan honungen kraftigt 2 gånger om dagen i ett par dagar för att den inte ska bli hård och för att undvika rimfrost.</a:t>
            </a:r>
          </a:p>
          <a:p>
            <a:endParaRPr lang="sv-SE" dirty="0"/>
          </a:p>
          <a:p>
            <a:r>
              <a:rPr lang="sv-SE" dirty="0"/>
              <a:t>Tappa på fat eller direkt på burk och ställ svalt i cirka 14 grader för kristallisering.</a:t>
            </a:r>
          </a:p>
          <a:p>
            <a:endParaRPr lang="sv-SE" dirty="0"/>
          </a:p>
          <a:p>
            <a:r>
              <a:rPr lang="sv-SE" dirty="0"/>
              <a:t>Efter 1 till 2 veckor är honungen genomkristalliserad och klar att levereras till kund.</a:t>
            </a:r>
          </a:p>
          <a:p>
            <a:endParaRPr lang="sv-SE" dirty="0"/>
          </a:p>
        </p:txBody>
      </p:sp>
    </p:spTree>
    <p:extLst>
      <p:ext uri="{BB962C8B-B14F-4D97-AF65-F5344CB8AC3E}">
        <p14:creationId xmlns:p14="http://schemas.microsoft.com/office/powerpoint/2010/main" val="871213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Lagring av honung.</a:t>
            </a:r>
          </a:p>
          <a:p>
            <a:endParaRPr lang="sv-SE" dirty="0"/>
          </a:p>
          <a:p>
            <a:endParaRPr lang="sv-SE" dirty="0"/>
          </a:p>
          <a:p>
            <a:r>
              <a:rPr lang="sv-SE" dirty="0"/>
              <a:t>Honung är hygroskopisk vilket betyder att den tar upp fuktighet, lukt och smak från miljön den förvaras i. </a:t>
            </a:r>
          </a:p>
          <a:p>
            <a:endParaRPr lang="sv-SE" dirty="0"/>
          </a:p>
          <a:p>
            <a:r>
              <a:rPr lang="sv-SE" dirty="0"/>
              <a:t>Därför måste honung alltid lagras i täta, rena och doftfria kärl tillverkade i stål eller plast avsedda för livsmedel. Lagring bör också ske i en jämn temperatur året runt för att undvika skiktningar i honungen.</a:t>
            </a:r>
          </a:p>
          <a:p>
            <a:endParaRPr lang="sv-SE" dirty="0"/>
          </a:p>
          <a:p>
            <a:r>
              <a:rPr lang="sv-SE" dirty="0"/>
              <a:t>För kristalliserad färdigproducerat honung och för kristalliseringsfasen bör en temperatur på 12 till 14 grader eftersträvas.</a:t>
            </a:r>
          </a:p>
          <a:p>
            <a:endParaRPr lang="sv-SE" dirty="0"/>
          </a:p>
        </p:txBody>
      </p:sp>
    </p:spTree>
    <p:extLst>
      <p:ext uri="{BB962C8B-B14F-4D97-AF65-F5344CB8AC3E}">
        <p14:creationId xmlns:p14="http://schemas.microsoft.com/office/powerpoint/2010/main" val="2733691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Innehåll</a:t>
            </a:r>
          </a:p>
          <a:p>
            <a:endParaRPr lang="sv-SE" dirty="0"/>
          </a:p>
          <a:p>
            <a:r>
              <a:rPr lang="sv-SE" dirty="0"/>
              <a:t>Beredning och kristallisation</a:t>
            </a:r>
          </a:p>
          <a:p>
            <a:endParaRPr lang="sv-SE" dirty="0"/>
          </a:p>
          <a:p>
            <a:endParaRPr lang="sv-SE" dirty="0"/>
          </a:p>
          <a:p>
            <a:r>
              <a:rPr lang="sv-SE" dirty="0"/>
              <a:t>Enzymer och PH-värde</a:t>
            </a:r>
          </a:p>
          <a:p>
            <a:endParaRPr lang="sv-SE" dirty="0"/>
          </a:p>
          <a:p>
            <a:r>
              <a:rPr lang="sv-SE" dirty="0"/>
              <a:t>Kristallisation</a:t>
            </a:r>
          </a:p>
          <a:p>
            <a:endParaRPr lang="sv-SE" dirty="0"/>
          </a:p>
          <a:p>
            <a:r>
              <a:rPr lang="sv-SE" dirty="0"/>
              <a:t>Rimfrost</a:t>
            </a:r>
          </a:p>
          <a:p>
            <a:endParaRPr lang="sv-SE" dirty="0"/>
          </a:p>
          <a:p>
            <a:r>
              <a:rPr lang="sv-SE" dirty="0"/>
              <a:t>Temperaturer</a:t>
            </a:r>
          </a:p>
          <a:p>
            <a:endParaRPr lang="sv-SE" dirty="0"/>
          </a:p>
          <a:p>
            <a:r>
              <a:rPr lang="sv-SE" dirty="0"/>
              <a:t>Honungens sammansättning</a:t>
            </a:r>
          </a:p>
          <a:p>
            <a:endParaRPr lang="sv-SE" dirty="0"/>
          </a:p>
          <a:p>
            <a:r>
              <a:rPr lang="sv-SE" dirty="0"/>
              <a:t>Beredningssätt</a:t>
            </a:r>
          </a:p>
          <a:p>
            <a:endParaRPr lang="sv-SE" dirty="0"/>
          </a:p>
          <a:p>
            <a:r>
              <a:rPr lang="sv-SE" dirty="0"/>
              <a:t>Röra honung</a:t>
            </a:r>
          </a:p>
          <a:p>
            <a:endParaRPr lang="sv-SE" dirty="0"/>
          </a:p>
          <a:p>
            <a:r>
              <a:rPr lang="sv-SE" dirty="0"/>
              <a:t>Ympa honung</a:t>
            </a:r>
          </a:p>
          <a:p>
            <a:endParaRPr lang="sv-SE" dirty="0"/>
          </a:p>
          <a:p>
            <a:r>
              <a:rPr lang="sv-SE" dirty="0"/>
              <a:t>Lagring av honung</a:t>
            </a:r>
          </a:p>
        </p:txBody>
      </p:sp>
    </p:spTree>
    <p:extLst>
      <p:ext uri="{BB962C8B-B14F-4D97-AF65-F5344CB8AC3E}">
        <p14:creationId xmlns:p14="http://schemas.microsoft.com/office/powerpoint/2010/main" val="1734837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Enzymer och </a:t>
            </a:r>
            <a:r>
              <a:rPr lang="sv-SE" dirty="0" err="1"/>
              <a:t>ph-värde</a:t>
            </a:r>
            <a:r>
              <a:rPr lang="sv-SE" dirty="0"/>
              <a:t>.</a:t>
            </a:r>
          </a:p>
          <a:p>
            <a:endParaRPr lang="sv-SE" dirty="0"/>
          </a:p>
          <a:p>
            <a:endParaRPr lang="sv-SE" dirty="0"/>
          </a:p>
          <a:p>
            <a:r>
              <a:rPr lang="sv-SE" dirty="0"/>
              <a:t>När bina under processen att göra honung av nektar tillsätter enzymer så som </a:t>
            </a:r>
            <a:r>
              <a:rPr lang="sv-SE" dirty="0" err="1"/>
              <a:t>invertas</a:t>
            </a:r>
            <a:r>
              <a:rPr lang="sv-SE" dirty="0"/>
              <a:t>, diastas och </a:t>
            </a:r>
            <a:r>
              <a:rPr lang="sv-SE" dirty="0" err="1"/>
              <a:t>glukosoxidas</a:t>
            </a:r>
            <a:r>
              <a:rPr lang="sv-SE" dirty="0"/>
              <a:t> bidrar de till den kemiska processen att invertera, spjälka </a:t>
            </a:r>
            <a:r>
              <a:rPr lang="sv-SE" dirty="0" err="1"/>
              <a:t>sakarosen</a:t>
            </a:r>
            <a:r>
              <a:rPr lang="sv-SE" dirty="0"/>
              <a:t> i nektar till glykos och fruktos. </a:t>
            </a:r>
          </a:p>
          <a:p>
            <a:endParaRPr lang="sv-SE" dirty="0"/>
          </a:p>
          <a:p>
            <a:r>
              <a:rPr lang="sv-SE" dirty="0"/>
              <a:t>Honung är en levande produkt med många viktiga enzymer och välgörande mjölksyrabakterier. Honungens PH-värde är cirka 3,9 och honung är därmed surt.</a:t>
            </a:r>
          </a:p>
          <a:p>
            <a:endParaRPr lang="sv-SE" dirty="0"/>
          </a:p>
          <a:p>
            <a:r>
              <a:rPr lang="sv-SE" dirty="0"/>
              <a:t>Enzymerna i honung börjar påverkas negativt vid en temperatur på cirka 40 grader och därför bör uppvärmning av honung över detta undvikas. </a:t>
            </a:r>
          </a:p>
          <a:p>
            <a:endParaRPr lang="sv-SE" dirty="0"/>
          </a:p>
        </p:txBody>
      </p:sp>
    </p:spTree>
    <p:extLst>
      <p:ext uri="{BB962C8B-B14F-4D97-AF65-F5344CB8AC3E}">
        <p14:creationId xmlns:p14="http://schemas.microsoft.com/office/powerpoint/2010/main" val="3235514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Kristallisation.</a:t>
            </a:r>
          </a:p>
          <a:p>
            <a:endParaRPr lang="sv-SE" dirty="0"/>
          </a:p>
          <a:p>
            <a:endParaRPr lang="sv-SE" dirty="0"/>
          </a:p>
          <a:p>
            <a:r>
              <a:rPr lang="sv-SE" dirty="0"/>
              <a:t>Kristalliseringen av honungen startar på en kristallkärna. Runt denna blidas ett nätverk av kristaller, vilket utgör en typ av armering. </a:t>
            </a:r>
          </a:p>
          <a:p>
            <a:endParaRPr lang="sv-SE" dirty="0"/>
          </a:p>
          <a:p>
            <a:r>
              <a:rPr lang="sv-SE" dirty="0"/>
              <a:t>Kristallernas storlek och form avgör armeringens struktur. När biodlaren rör i honungen slås kristallerna sönder och armeringen av kristaller bryts sönder vilket resulterar i att honungen blir mjukare. </a:t>
            </a:r>
          </a:p>
          <a:p>
            <a:endParaRPr lang="sv-SE" dirty="0"/>
          </a:p>
          <a:p>
            <a:r>
              <a:rPr lang="sv-SE" dirty="0"/>
              <a:t>Bearbetning av honungen avgör alltså om den blir lös, hård eller krämig oavsett vattenhalt.</a:t>
            </a:r>
          </a:p>
          <a:p>
            <a:endParaRPr lang="sv-SE" dirty="0"/>
          </a:p>
        </p:txBody>
      </p:sp>
    </p:spTree>
    <p:extLst>
      <p:ext uri="{BB962C8B-B14F-4D97-AF65-F5344CB8AC3E}">
        <p14:creationId xmlns:p14="http://schemas.microsoft.com/office/powerpoint/2010/main" val="2541094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Rimfrost</a:t>
            </a:r>
          </a:p>
          <a:p>
            <a:endParaRPr lang="sv-SE" dirty="0"/>
          </a:p>
          <a:p>
            <a:endParaRPr lang="sv-SE" dirty="0"/>
          </a:p>
          <a:p>
            <a:r>
              <a:rPr lang="sv-SE" dirty="0"/>
              <a:t>Rimfrost är armering av kristaller som blivit blottad när honungen krympt ihop. Rimfrostmönster är vanligt förekommande och uppstår lätt när honung med låg vattenhalt förvaras i låga temperaturer.</a:t>
            </a:r>
          </a:p>
          <a:p>
            <a:endParaRPr lang="sv-SE" dirty="0"/>
          </a:p>
        </p:txBody>
      </p:sp>
    </p:spTree>
    <p:extLst>
      <p:ext uri="{BB962C8B-B14F-4D97-AF65-F5344CB8AC3E}">
        <p14:creationId xmlns:p14="http://schemas.microsoft.com/office/powerpoint/2010/main" val="1434115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Temperatur.</a:t>
            </a:r>
          </a:p>
          <a:p>
            <a:endParaRPr lang="sv-SE" dirty="0"/>
          </a:p>
          <a:p>
            <a:endParaRPr lang="sv-SE" dirty="0"/>
          </a:p>
          <a:p>
            <a:r>
              <a:rPr lang="sv-SE" dirty="0"/>
              <a:t>Temperaturen är en avgörande faktor för resultatet av kristalliseringen. </a:t>
            </a:r>
          </a:p>
          <a:p>
            <a:endParaRPr lang="sv-SE" dirty="0"/>
          </a:p>
          <a:p>
            <a:r>
              <a:rPr lang="sv-SE" dirty="0"/>
              <a:t>Vid cirka 14 grader sker kristallisationen som snabbast och detta ses därmed av biodlare som en optimal temperatur för att få en slät och finkristallin honung. I spannet mellan 10 och 18 grader sker kristalliseringen långsamt och resultatet för de som önskar en len honung blir då bra.</a:t>
            </a:r>
          </a:p>
          <a:p>
            <a:endParaRPr lang="sv-SE" dirty="0"/>
          </a:p>
          <a:p>
            <a:r>
              <a:rPr lang="sv-SE" dirty="0"/>
              <a:t>Vid högre eller lägre temperaturer sker kristallisationen långsamt. Honung i denna temperatur bildar kristaller uppe på var andra och honungen blir </a:t>
            </a:r>
            <a:r>
              <a:rPr lang="sv-SE" dirty="0" err="1"/>
              <a:t>grovkorning</a:t>
            </a:r>
            <a:r>
              <a:rPr lang="sv-SE" dirty="0"/>
              <a:t>.</a:t>
            </a:r>
          </a:p>
          <a:p>
            <a:endParaRPr lang="sv-SE" dirty="0"/>
          </a:p>
        </p:txBody>
      </p:sp>
    </p:spTree>
    <p:extLst>
      <p:ext uri="{BB962C8B-B14F-4D97-AF65-F5344CB8AC3E}">
        <p14:creationId xmlns:p14="http://schemas.microsoft.com/office/powerpoint/2010/main" val="3358602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Honungens sammansättning.</a:t>
            </a:r>
          </a:p>
          <a:p>
            <a:endParaRPr lang="sv-SE" dirty="0"/>
          </a:p>
          <a:p>
            <a:endParaRPr lang="sv-SE" dirty="0"/>
          </a:p>
          <a:p>
            <a:r>
              <a:rPr lang="sv-SE" dirty="0"/>
              <a:t>Honungens sammansättning förändras i samband med kristalliseringen. Olika honung innehåller olika mängd fruktos och glukos. En hög andel fruktos gör att honungen håller sig flytande längre. </a:t>
            </a:r>
          </a:p>
          <a:p>
            <a:endParaRPr lang="sv-SE" dirty="0"/>
          </a:p>
          <a:p>
            <a:r>
              <a:rPr lang="sv-SE" dirty="0"/>
              <a:t>Även om honungen är hård så är det endast 15 till 20 procent av sockermolekylerna som bildar kristaller. Resten av honungen är flytande. Därför är det vanligt att honungen skiktar sig när den exempelvis blir utsatt för skiftningar i temperatur. Även en ympad honung kan förändras och bli mjukare i takt med att den åldras.</a:t>
            </a:r>
          </a:p>
          <a:p>
            <a:endParaRPr lang="sv-SE" dirty="0"/>
          </a:p>
        </p:txBody>
      </p:sp>
    </p:spTree>
    <p:extLst>
      <p:ext uri="{BB962C8B-B14F-4D97-AF65-F5344CB8AC3E}">
        <p14:creationId xmlns:p14="http://schemas.microsoft.com/office/powerpoint/2010/main" val="1107094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Beredningssätt.</a:t>
            </a:r>
          </a:p>
          <a:p>
            <a:endParaRPr lang="sv-SE" dirty="0"/>
          </a:p>
          <a:p>
            <a:endParaRPr lang="sv-SE" dirty="0"/>
          </a:p>
          <a:p>
            <a:r>
              <a:rPr lang="sv-SE" dirty="0"/>
              <a:t>Innan val av beredningssätt kan det vara lämpligt att ha bestämt sig för vilken typ av slutprodukt som önskas. Det vill säga vill man ha honungen slät, grusig, sockrig, hård, mjuk, krämig och så vidare.</a:t>
            </a:r>
          </a:p>
          <a:p>
            <a:endParaRPr lang="sv-SE" dirty="0"/>
          </a:p>
          <a:p>
            <a:r>
              <a:rPr lang="sv-SE" dirty="0"/>
              <a:t>Smak och färg kan också justeras genom blandning av olika sorters honung eller genom ympning.</a:t>
            </a:r>
          </a:p>
          <a:p>
            <a:endParaRPr lang="sv-SE" dirty="0"/>
          </a:p>
        </p:txBody>
      </p:sp>
    </p:spTree>
    <p:extLst>
      <p:ext uri="{BB962C8B-B14F-4D97-AF65-F5344CB8AC3E}">
        <p14:creationId xmlns:p14="http://schemas.microsoft.com/office/powerpoint/2010/main" val="18857202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Röra honung.</a:t>
            </a:r>
          </a:p>
          <a:p>
            <a:endParaRPr lang="sv-SE" dirty="0"/>
          </a:p>
          <a:p>
            <a:endParaRPr lang="sv-SE" dirty="0"/>
          </a:p>
          <a:p>
            <a:r>
              <a:rPr lang="sv-SE" dirty="0"/>
              <a:t>Honung är en övermättad lösning av sockerarter i vatten, den kommer förr eller senare att kristallisera.</a:t>
            </a:r>
          </a:p>
          <a:p>
            <a:endParaRPr lang="sv-SE" dirty="0"/>
          </a:p>
          <a:p>
            <a:r>
              <a:rPr lang="sv-SE" dirty="0"/>
              <a:t>Genom att röra honungen direkt efter slungning kan man kontrollera kristalliseringen.</a:t>
            </a:r>
          </a:p>
          <a:p>
            <a:endParaRPr lang="sv-SE" dirty="0"/>
          </a:p>
          <a:p>
            <a:r>
              <a:rPr lang="sv-SE" dirty="0"/>
              <a:t>Det finns både manuella honungsrörare där honungen rörs för hand eller eldrivna omrörare som underlättar arbetet.</a:t>
            </a:r>
          </a:p>
          <a:p>
            <a:endParaRPr lang="sv-SE" dirty="0"/>
          </a:p>
        </p:txBody>
      </p:sp>
    </p:spTree>
    <p:extLst>
      <p:ext uri="{BB962C8B-B14F-4D97-AF65-F5344CB8AC3E}">
        <p14:creationId xmlns:p14="http://schemas.microsoft.com/office/powerpoint/2010/main" val="1943206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C211D6-2BB1-497F-8191-5CE0421D398F}"/>
              </a:ext>
            </a:extLst>
          </p:cNvPr>
          <p:cNvSpPr>
            <a:spLocks noGrp="1"/>
          </p:cNvSpPr>
          <p:nvPr>
            <p:ph type="title" hasCustomPrompt="1"/>
          </p:nvPr>
        </p:nvSpPr>
        <p:spPr>
          <a:xfrm>
            <a:off x="532660" y="1929280"/>
            <a:ext cx="11126680" cy="3466148"/>
          </a:xfrm>
        </p:spPr>
        <p:txBody>
          <a:bodyPr>
            <a:normAutofit/>
          </a:bodyPr>
          <a:lstStyle>
            <a:lvl1pPr algn="ctr">
              <a:defRPr sz="7200">
                <a:solidFill>
                  <a:schemeClr val="bg1"/>
                </a:solidFill>
              </a:defRPr>
            </a:lvl1pPr>
          </a:lstStyle>
          <a:p>
            <a:r>
              <a:rPr lang="sv-SE" dirty="0" err="1"/>
              <a:t>Startbild</a:t>
            </a:r>
            <a:r>
              <a:rPr lang="sv-SE" dirty="0"/>
              <a:t> presentation</a:t>
            </a:r>
          </a:p>
        </p:txBody>
      </p:sp>
    </p:spTree>
    <p:extLst>
      <p:ext uri="{BB962C8B-B14F-4D97-AF65-F5344CB8AC3E}">
        <p14:creationId xmlns:p14="http://schemas.microsoft.com/office/powerpoint/2010/main" val="335215007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ningsbild presenta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4D270C-9E01-4F12-BAA6-A0409E1BA18E}"/>
              </a:ext>
            </a:extLst>
          </p:cNvPr>
          <p:cNvSpPr>
            <a:spLocks noGrp="1"/>
          </p:cNvSpPr>
          <p:nvPr>
            <p:ph type="title"/>
          </p:nvPr>
        </p:nvSpPr>
        <p:spPr>
          <a:xfrm>
            <a:off x="497150" y="1041057"/>
            <a:ext cx="11233212" cy="2509469"/>
          </a:xfrm>
        </p:spPr>
        <p:txBody>
          <a:bodyPr>
            <a:noAutofit/>
          </a:bodyPr>
          <a:lstStyle>
            <a:lvl1pPr algn="ctr">
              <a:defRPr sz="6000"/>
            </a:lvl1pPr>
          </a:lstStyle>
          <a:p>
            <a:r>
              <a:rPr lang="sv-SE"/>
              <a:t>Klicka här för att ändra mall för rubrikformat</a:t>
            </a:r>
            <a:endParaRPr lang="sv-SE" dirty="0"/>
          </a:p>
        </p:txBody>
      </p:sp>
    </p:spTree>
    <p:extLst>
      <p:ext uri="{BB962C8B-B14F-4D97-AF65-F5344CB8AC3E}">
        <p14:creationId xmlns:p14="http://schemas.microsoft.com/office/powerpoint/2010/main" val="11301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Rubrik med brödtex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1299919"/>
            <a:ext cx="10363200" cy="947982"/>
          </a:xfrm>
        </p:spPr>
        <p:txBody>
          <a:bodyPr anchor="t"/>
          <a:lstStyle>
            <a:lvl1pPr algn="ctr">
              <a:defRPr sz="6000"/>
            </a:lvl1pPr>
          </a:lstStyle>
          <a:p>
            <a:r>
              <a:rPr lang="sv-SE" dirty="0"/>
              <a:t>Rubrik samt enkel brödtext</a:t>
            </a:r>
            <a:endParaRPr lang="en-US" dirty="0"/>
          </a:p>
        </p:txBody>
      </p:sp>
      <p:sp>
        <p:nvSpPr>
          <p:cNvPr id="3" name="Subtitle 2"/>
          <p:cNvSpPr>
            <a:spLocks noGrp="1"/>
          </p:cNvSpPr>
          <p:nvPr>
            <p:ph type="subTitle" idx="1" hasCustomPrompt="1"/>
          </p:nvPr>
        </p:nvSpPr>
        <p:spPr>
          <a:xfrm>
            <a:off x="914399" y="2409825"/>
            <a:ext cx="10363199" cy="2447031"/>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Enkel brödtext till rubriken.</a:t>
            </a:r>
            <a:endParaRPr lang="en-US" dirty="0"/>
          </a:p>
        </p:txBody>
      </p:sp>
      <p:sp>
        <p:nvSpPr>
          <p:cNvPr id="4" name="Date Placeholder 3"/>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2165034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enkel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847851" y="800794"/>
            <a:ext cx="8939073" cy="1254769"/>
          </a:xfrm>
        </p:spPr>
        <p:txBody>
          <a:bodyPr/>
          <a:lstStyle>
            <a:lvl1pPr>
              <a:defRPr/>
            </a:lvl1pPr>
          </a:lstStyle>
          <a:p>
            <a:r>
              <a:rPr lang="sv-SE" dirty="0"/>
              <a:t>Rubrik till punktlista</a:t>
            </a:r>
            <a:endParaRPr lang="en-US" dirty="0"/>
          </a:p>
        </p:txBody>
      </p:sp>
      <p:sp>
        <p:nvSpPr>
          <p:cNvPr id="3" name="Content Placeholder 2"/>
          <p:cNvSpPr>
            <a:spLocks noGrp="1"/>
          </p:cNvSpPr>
          <p:nvPr>
            <p:ph idx="1" hasCustomPrompt="1"/>
          </p:nvPr>
        </p:nvSpPr>
        <p:spPr>
          <a:xfrm>
            <a:off x="1847850" y="2253819"/>
            <a:ext cx="8939073" cy="3042082"/>
          </a:xfrm>
        </p:spPr>
        <p:txBody>
          <a:bodyPr/>
          <a:lstStyle>
            <a:lvl1pPr marL="342900" indent="-342900">
              <a:buFont typeface="Arial" panose="020B0604020202020204" pitchFamily="34" charset="0"/>
              <a:buChar char="•"/>
              <a:defRPr/>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714500" indent="-342900">
              <a:buFont typeface="Arial" panose="020B0604020202020204" pitchFamily="34" charset="0"/>
              <a:buChar char="•"/>
              <a:defRPr/>
            </a:lvl4pPr>
            <a:lvl5pPr marL="2171700" indent="-342900">
              <a:buFont typeface="Arial" panose="020B0604020202020204" pitchFamily="34" charset="0"/>
              <a:buChar char="•"/>
              <a:defRPr/>
            </a:lvl5pPr>
          </a:lstStyle>
          <a:p>
            <a:pPr lvl="0"/>
            <a:r>
              <a:rPr lang="sv-SE" dirty="0"/>
              <a:t>Nivå 1</a:t>
            </a:r>
          </a:p>
          <a:p>
            <a:pPr lvl="1"/>
            <a:r>
              <a:rPr lang="sv-SE" dirty="0"/>
              <a:t>Nivå 2 </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10"/>
          </p:nvPr>
        </p:nvSpPr>
        <p:spPr/>
        <p:txBody>
          <a:bodyPr/>
          <a:lstStyle/>
          <a:p>
            <a:fld id="{A14612EC-4195-4D1F-A7CA-DC62D957D1B9}" type="datetime1">
              <a:rPr lang="sv-SE" smtClean="0"/>
              <a:t>2025-02-09</a:t>
            </a:fld>
            <a:endParaRPr lang="sv-SE"/>
          </a:p>
        </p:txBody>
      </p:sp>
    </p:spTree>
    <p:extLst>
      <p:ext uri="{BB962C8B-B14F-4D97-AF65-F5344CB8AC3E}">
        <p14:creationId xmlns:p14="http://schemas.microsoft.com/office/powerpoint/2010/main" val="4166985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tor rubrik och bröd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097181"/>
            <a:ext cx="10515600" cy="1665070"/>
          </a:xfrm>
        </p:spPr>
        <p:txBody>
          <a:bodyPr anchor="t"/>
          <a:lstStyle>
            <a:lvl1pPr>
              <a:defRPr sz="6000"/>
            </a:lvl1pPr>
          </a:lstStyle>
          <a:p>
            <a:r>
              <a:rPr lang="sv-SE" dirty="0"/>
              <a:t>Stor rubrik och </a:t>
            </a:r>
            <a:br>
              <a:rPr lang="sv-SE" dirty="0"/>
            </a:br>
            <a:r>
              <a:rPr lang="sv-SE" dirty="0"/>
              <a:t>lite mindre brödtext</a:t>
            </a:r>
            <a:endParaRPr lang="en-US" dirty="0"/>
          </a:p>
        </p:txBody>
      </p:sp>
      <p:sp>
        <p:nvSpPr>
          <p:cNvPr id="3" name="Text Placeholder 2"/>
          <p:cNvSpPr>
            <a:spLocks noGrp="1"/>
          </p:cNvSpPr>
          <p:nvPr>
            <p:ph type="body" idx="1" hasCustomPrompt="1"/>
          </p:nvPr>
        </p:nvSpPr>
        <p:spPr>
          <a:xfrm>
            <a:off x="838200" y="2948205"/>
            <a:ext cx="10515600" cy="225244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Brödtext till den stora rubriken</a:t>
            </a:r>
          </a:p>
        </p:txBody>
      </p:sp>
      <p:sp>
        <p:nvSpPr>
          <p:cNvPr id="4" name="Date Placeholder 3"/>
          <p:cNvSpPr>
            <a:spLocks noGrp="1"/>
          </p:cNvSpPr>
          <p:nvPr>
            <p:ph type="dt" sz="half" idx="10"/>
          </p:nvPr>
        </p:nvSpPr>
        <p:spPr/>
        <p:txBody>
          <a:bodyPr/>
          <a:lstStyle/>
          <a:p>
            <a:fld id="{5E9CE550-B18B-46E2-A878-D8EBCFAFFB86}" type="datetime1">
              <a:rPr lang="sv-SE" smtClean="0"/>
              <a:t>2025-02-09</a:t>
            </a:fld>
            <a:endParaRPr lang="sv-SE"/>
          </a:p>
        </p:txBody>
      </p:sp>
    </p:spTree>
    <p:extLst>
      <p:ext uri="{BB962C8B-B14F-4D97-AF65-F5344CB8AC3E}">
        <p14:creationId xmlns:p14="http://schemas.microsoft.com/office/powerpoint/2010/main" val="4032967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 två spalter, punktlist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två spalter</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a:defRPr/>
            </a:lvl1pPr>
          </a:lstStyle>
          <a:p>
            <a:pPr lvl="0"/>
            <a:r>
              <a:rPr lang="sv-SE" dirty="0"/>
              <a:t>Nivå 1</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5" name="Date Placeholder 4"/>
          <p:cNvSpPr>
            <a:spLocks noGrp="1"/>
          </p:cNvSpPr>
          <p:nvPr>
            <p:ph type="dt" sz="half" idx="10"/>
          </p:nvPr>
        </p:nvSpPr>
        <p:spPr/>
        <p:txBody>
          <a:bodyPr/>
          <a:lstStyle/>
          <a:p>
            <a:fld id="{80B162F4-1682-4275-A1BA-68243393BFFC}" type="datetime1">
              <a:rPr lang="sv-SE" smtClean="0"/>
              <a:t>2025-02-09</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923330"/>
          </a:xfrm>
          <a:prstGeom prst="rect">
            <a:avLst/>
          </a:prstGeom>
          <a:noFill/>
        </p:spPr>
        <p:txBody>
          <a:bodyPr wrap="square" rtlCol="0">
            <a:spAutoFit/>
          </a:bodyPr>
          <a:lstStyle/>
          <a:p>
            <a:r>
              <a:rPr lang="sv-SE" dirty="0"/>
              <a:t>Brödtextruta. Här kan man skriva en beskrivande text till en punktlista som ligger i spalt nummer 2.</a:t>
            </a:r>
          </a:p>
        </p:txBody>
      </p:sp>
    </p:spTree>
    <p:extLst>
      <p:ext uri="{BB962C8B-B14F-4D97-AF65-F5344CB8AC3E}">
        <p14:creationId xmlns:p14="http://schemas.microsoft.com/office/powerpoint/2010/main" val="289057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två spalter med objek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sv-SE" dirty="0"/>
              <a:t>Rubrik till brödtextruta </a:t>
            </a:r>
            <a:br>
              <a:rPr lang="sv-SE" dirty="0"/>
            </a:br>
            <a:r>
              <a:rPr lang="sv-SE" dirty="0"/>
              <a:t>samt bild.</a:t>
            </a:r>
            <a:endParaRPr lang="en-US" dirty="0"/>
          </a:p>
        </p:txBody>
      </p:sp>
      <p:sp>
        <p:nvSpPr>
          <p:cNvPr id="4" name="Content Placeholder 3"/>
          <p:cNvSpPr>
            <a:spLocks noGrp="1"/>
          </p:cNvSpPr>
          <p:nvPr>
            <p:ph sz="half" idx="2" hasCustomPrompt="1"/>
          </p:nvPr>
        </p:nvSpPr>
        <p:spPr>
          <a:xfrm>
            <a:off x="6172199" y="2276475"/>
            <a:ext cx="5181599" cy="3900488"/>
          </a:xfrm>
        </p:spPr>
        <p:txBody>
          <a:bodyPr/>
          <a:lstStyle>
            <a:lvl1pPr marL="0" indent="0">
              <a:buNone/>
              <a:defRPr/>
            </a:lvl1pPr>
          </a:lstStyle>
          <a:p>
            <a:pPr lvl="0"/>
            <a:r>
              <a:rPr lang="en-US" dirty="0" err="1"/>
              <a:t>Här</a:t>
            </a:r>
            <a:r>
              <a:rPr lang="en-US" dirty="0"/>
              <a:t> </a:t>
            </a:r>
            <a:r>
              <a:rPr lang="en-US" dirty="0" err="1"/>
              <a:t>kan</a:t>
            </a:r>
            <a:r>
              <a:rPr lang="en-US" dirty="0"/>
              <a:t> du </a:t>
            </a:r>
            <a:r>
              <a:rPr lang="en-US" dirty="0" err="1"/>
              <a:t>lägga</a:t>
            </a:r>
            <a:r>
              <a:rPr lang="en-US" dirty="0"/>
              <a:t> in </a:t>
            </a:r>
            <a:r>
              <a:rPr lang="en-US" dirty="0" err="1"/>
              <a:t>en</a:t>
            </a:r>
            <a:r>
              <a:rPr lang="en-US" dirty="0"/>
              <a:t> </a:t>
            </a:r>
            <a:r>
              <a:rPr lang="en-US" dirty="0" err="1"/>
              <a:t>bild</a:t>
            </a:r>
            <a:r>
              <a:rPr lang="en-US" dirty="0"/>
              <a:t> till </a:t>
            </a:r>
            <a:r>
              <a:rPr lang="en-US" dirty="0" err="1"/>
              <a:t>brödtexten</a:t>
            </a:r>
            <a:r>
              <a:rPr lang="en-US" dirty="0"/>
              <a:t> </a:t>
            </a:r>
            <a:r>
              <a:rPr lang="en-US" dirty="0" err="1"/>
              <a:t>i</a:t>
            </a:r>
            <a:r>
              <a:rPr lang="en-US" dirty="0"/>
              <a:t> </a:t>
            </a:r>
            <a:r>
              <a:rPr lang="en-US" dirty="0" err="1"/>
              <a:t>spalt</a:t>
            </a:r>
            <a:r>
              <a:rPr lang="en-US" dirty="0"/>
              <a:t> 1.</a:t>
            </a:r>
          </a:p>
        </p:txBody>
      </p:sp>
      <p:sp>
        <p:nvSpPr>
          <p:cNvPr id="5" name="Date Placeholder 4"/>
          <p:cNvSpPr>
            <a:spLocks noGrp="1"/>
          </p:cNvSpPr>
          <p:nvPr>
            <p:ph type="dt" sz="half" idx="10"/>
          </p:nvPr>
        </p:nvSpPr>
        <p:spPr/>
        <p:txBody>
          <a:bodyPr/>
          <a:lstStyle/>
          <a:p>
            <a:fld id="{80B162F4-1682-4275-A1BA-68243393BFFC}" type="datetime1">
              <a:rPr lang="sv-SE" smtClean="0"/>
              <a:t>2025-02-09</a:t>
            </a:fld>
            <a:endParaRPr lang="sv-SE"/>
          </a:p>
        </p:txBody>
      </p:sp>
      <p:sp>
        <p:nvSpPr>
          <p:cNvPr id="6" name="textruta 5">
            <a:extLst>
              <a:ext uri="{FF2B5EF4-FFF2-40B4-BE49-F238E27FC236}">
                <a16:creationId xmlns:a16="http://schemas.microsoft.com/office/drawing/2014/main" id="{9CF003D3-F355-4DB4-9223-58BB2C2ECFB1}"/>
              </a:ext>
            </a:extLst>
          </p:cNvPr>
          <p:cNvSpPr txBox="1"/>
          <p:nvPr userDrawn="1"/>
        </p:nvSpPr>
        <p:spPr>
          <a:xfrm>
            <a:off x="838201" y="2276475"/>
            <a:ext cx="5181600" cy="646331"/>
          </a:xfrm>
          <a:prstGeom prst="rect">
            <a:avLst/>
          </a:prstGeom>
          <a:noFill/>
        </p:spPr>
        <p:txBody>
          <a:bodyPr wrap="square" rtlCol="0">
            <a:spAutoFit/>
          </a:bodyPr>
          <a:lstStyle/>
          <a:p>
            <a:r>
              <a:rPr lang="sv-SE" dirty="0"/>
              <a:t>Här är en brödtextruta. Skriv en beskrivande text till bilden i spalt 2.</a:t>
            </a:r>
          </a:p>
        </p:txBody>
      </p:sp>
    </p:spTree>
    <p:extLst>
      <p:ext uri="{BB962C8B-B14F-4D97-AF65-F5344CB8AC3E}">
        <p14:creationId xmlns:p14="http://schemas.microsoft.com/office/powerpoint/2010/main" val="346848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Rubrik till två spalt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1" y="833107"/>
            <a:ext cx="8939073" cy="1325563"/>
          </a:xfrm>
        </p:spPr>
        <p:txBody>
          <a:bodyPr/>
          <a:lstStyle>
            <a:lvl1pPr>
              <a:defRPr/>
            </a:lvl1pPr>
          </a:lstStyle>
          <a:p>
            <a:r>
              <a:rPr lang="sv-SE" dirty="0"/>
              <a:t>Rubrik till två spalter m. rubrik</a:t>
            </a:r>
            <a:endParaRPr lang="en-US" dirty="0"/>
          </a:p>
        </p:txBody>
      </p:sp>
      <p:sp>
        <p:nvSpPr>
          <p:cNvPr id="3" name="Text Placeholder 2"/>
          <p:cNvSpPr>
            <a:spLocks noGrp="1"/>
          </p:cNvSpPr>
          <p:nvPr>
            <p:ph type="body" idx="1" hasCustomPrompt="1"/>
          </p:nvPr>
        </p:nvSpPr>
        <p:spPr>
          <a:xfrm>
            <a:off x="839789" y="2230176"/>
            <a:ext cx="5157787"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1</a:t>
            </a:r>
          </a:p>
        </p:txBody>
      </p:sp>
      <p:sp>
        <p:nvSpPr>
          <p:cNvPr id="4" name="Content Placeholder 3"/>
          <p:cNvSpPr>
            <a:spLocks noGrp="1"/>
          </p:cNvSpPr>
          <p:nvPr>
            <p:ph sz="half" idx="2"/>
          </p:nvPr>
        </p:nvSpPr>
        <p:spPr>
          <a:xfrm>
            <a:off x="839789" y="2805182"/>
            <a:ext cx="5157787" cy="255693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hasCustomPrompt="1"/>
          </p:nvPr>
        </p:nvSpPr>
        <p:spPr>
          <a:xfrm>
            <a:off x="6172201" y="2230176"/>
            <a:ext cx="5183188" cy="503499"/>
          </a:xfrm>
        </p:spPr>
        <p:txBody>
          <a:bodyPr anchor="t">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Rubrik spalt 2</a:t>
            </a:r>
          </a:p>
        </p:txBody>
      </p:sp>
      <p:sp>
        <p:nvSpPr>
          <p:cNvPr id="6" name="Content Placeholder 5"/>
          <p:cNvSpPr>
            <a:spLocks noGrp="1"/>
          </p:cNvSpPr>
          <p:nvPr>
            <p:ph sz="quarter" idx="4"/>
          </p:nvPr>
        </p:nvSpPr>
        <p:spPr>
          <a:xfrm>
            <a:off x="6172201" y="2805181"/>
            <a:ext cx="5183188" cy="338448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40640903-0CFB-4D08-A37C-F75B03B9B29F}" type="datetime1">
              <a:rPr lang="sv-SE" smtClean="0"/>
              <a:t>2025-02-09</a:t>
            </a:fld>
            <a:endParaRPr lang="sv-SE"/>
          </a:p>
        </p:txBody>
      </p:sp>
    </p:spTree>
    <p:extLst>
      <p:ext uri="{BB962C8B-B14F-4D97-AF65-F5344CB8AC3E}">
        <p14:creationId xmlns:p14="http://schemas.microsoft.com/office/powerpoint/2010/main" val="1920661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layou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80608-DC36-496E-BF0F-8D54271F175A}" type="datetime1">
              <a:rPr lang="sv-SE" smtClean="0"/>
              <a:t>2025-02-09</a:t>
            </a:fld>
            <a:endParaRPr lang="sv-SE"/>
          </a:p>
        </p:txBody>
      </p:sp>
    </p:spTree>
    <p:extLst>
      <p:ext uri="{BB962C8B-B14F-4D97-AF65-F5344CB8AC3E}">
        <p14:creationId xmlns:p14="http://schemas.microsoft.com/office/powerpoint/2010/main" val="374432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1019175"/>
            <a:ext cx="9375451" cy="747483"/>
          </a:xfrm>
        </p:spPr>
        <p:txBody>
          <a:bodyPr anchor="t"/>
          <a:lstStyle>
            <a:lvl1pPr>
              <a:defRPr sz="3200"/>
            </a:lvl1pPr>
          </a:lstStyle>
          <a:p>
            <a:r>
              <a:rPr lang="sv-SE" dirty="0"/>
              <a:t>Rubrik till bild</a:t>
            </a:r>
            <a:endParaRPr lang="en-US" dirty="0"/>
          </a:p>
        </p:txBody>
      </p:sp>
      <p:sp>
        <p:nvSpPr>
          <p:cNvPr id="3" name="Picture Placeholder 2"/>
          <p:cNvSpPr>
            <a:spLocks noGrp="1" noChangeAspect="1"/>
          </p:cNvSpPr>
          <p:nvPr>
            <p:ph type="pic" idx="1"/>
          </p:nvPr>
        </p:nvSpPr>
        <p:spPr>
          <a:xfrm>
            <a:off x="838200" y="1802168"/>
            <a:ext cx="10515600" cy="35688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5" name="Date Placeholder 4"/>
          <p:cNvSpPr>
            <a:spLocks noGrp="1"/>
          </p:cNvSpPr>
          <p:nvPr>
            <p:ph type="dt" sz="half" idx="10"/>
          </p:nvPr>
        </p:nvSpPr>
        <p:spPr/>
        <p:txBody>
          <a:bodyPr/>
          <a:lstStyle/>
          <a:p>
            <a:fld id="{64A8B863-CA0F-4FE0-A875-72EE2DC80837}" type="datetime1">
              <a:rPr lang="sv-SE" smtClean="0"/>
              <a:t>2025-02-09</a:t>
            </a:fld>
            <a:endParaRPr lang="sv-SE"/>
          </a:p>
        </p:txBody>
      </p:sp>
    </p:spTree>
    <p:extLst>
      <p:ext uri="{BB962C8B-B14F-4D97-AF65-F5344CB8AC3E}">
        <p14:creationId xmlns:p14="http://schemas.microsoft.com/office/powerpoint/2010/main" val="901687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686494"/>
            <a:ext cx="8939073" cy="1325563"/>
          </a:xfrm>
          <a:prstGeom prst="rect">
            <a:avLst/>
          </a:prstGeom>
        </p:spPr>
        <p:txBody>
          <a:bodyPr vert="horz" lIns="91440" tIns="45720" rIns="91440" bIns="45720" rtlCol="0" anchor="ctr">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838200" y="2139518"/>
            <a:ext cx="10515600" cy="3213717"/>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210843" y="193908"/>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C1354E-417F-43C8-80A2-2459E5747AB2}" type="datetime1">
              <a:rPr lang="sv-SE" smtClean="0"/>
              <a:t>2025-02-09</a:t>
            </a:fld>
            <a:endParaRPr lang="sv-SE" dirty="0"/>
          </a:p>
        </p:txBody>
      </p:sp>
    </p:spTree>
    <p:extLst>
      <p:ext uri="{BB962C8B-B14F-4D97-AF65-F5344CB8AC3E}">
        <p14:creationId xmlns:p14="http://schemas.microsoft.com/office/powerpoint/2010/main" val="3820423082"/>
      </p:ext>
    </p:extLst>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72" r:id="rId6"/>
    <p:sldLayoutId id="2147483665" r:id="rId7"/>
    <p:sldLayoutId id="2147483667" r:id="rId8"/>
    <p:sldLayoutId id="2147483669" r:id="rId9"/>
    <p:sldLayoutId id="2147483670" r:id="rId10"/>
  </p:sldLayoutIdLst>
  <p:hf sldNum="0" hdr="0" ftr="0"/>
  <p:txStyles>
    <p:titleStyle>
      <a:lvl1pPr algn="l" defTabSz="914400" rtl="0" eaLnBrk="1" latinLnBrk="0" hangingPunct="1">
        <a:lnSpc>
          <a:spcPct val="90000"/>
        </a:lnSpc>
        <a:spcBef>
          <a:spcPct val="0"/>
        </a:spcBef>
        <a:buNone/>
        <a:defRPr sz="4400" b="1"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D7F792-081D-6C0F-6ABA-5F489CBF0B09}"/>
              </a:ext>
            </a:extLst>
          </p:cNvPr>
          <p:cNvSpPr>
            <a:spLocks noGrp="1"/>
          </p:cNvSpPr>
          <p:nvPr>
            <p:ph type="title"/>
          </p:nvPr>
        </p:nvSpPr>
        <p:spPr/>
        <p:txBody>
          <a:bodyPr>
            <a:normAutofit/>
          </a:bodyPr>
          <a:lstStyle/>
          <a:p>
            <a:r>
              <a:rPr lang="sv-SE" dirty="0">
                <a:latin typeface="Trebuchet MS"/>
              </a:rPr>
              <a:t>Säker Honungshantering</a:t>
            </a:r>
            <a:br>
              <a:rPr lang="sv-SE" dirty="0"/>
            </a:br>
            <a:r>
              <a:rPr lang="sv-SE" sz="3200" dirty="0">
                <a:latin typeface="Trebuchet MS"/>
              </a:rPr>
              <a:t>-grundläggande honungsberedning</a:t>
            </a:r>
            <a:endParaRPr lang="sv-SE" sz="3200" dirty="0"/>
          </a:p>
        </p:txBody>
      </p:sp>
      <p:pic>
        <p:nvPicPr>
          <p:cNvPr id="3" name="Bildobjekt 2">
            <a:extLst>
              <a:ext uri="{FF2B5EF4-FFF2-40B4-BE49-F238E27FC236}">
                <a16:creationId xmlns:a16="http://schemas.microsoft.com/office/drawing/2014/main" id="{FFCC7E12-E1B6-A37B-0CF6-FAD68728BEA1}"/>
              </a:ext>
            </a:extLst>
          </p:cNvPr>
          <p:cNvPicPr>
            <a:picLocks noChangeAspect="1"/>
          </p:cNvPicPr>
          <p:nvPr/>
        </p:nvPicPr>
        <p:blipFill>
          <a:blip r:embed="rId3"/>
          <a:stretch>
            <a:fillRect/>
          </a:stretch>
        </p:blipFill>
        <p:spPr>
          <a:xfrm>
            <a:off x="2351832" y="5113458"/>
            <a:ext cx="4785775" cy="1609483"/>
          </a:xfrm>
          <a:prstGeom prst="rect">
            <a:avLst/>
          </a:prstGeom>
        </p:spPr>
      </p:pic>
      <p:sp>
        <p:nvSpPr>
          <p:cNvPr id="4" name="textruta 3">
            <a:extLst>
              <a:ext uri="{FF2B5EF4-FFF2-40B4-BE49-F238E27FC236}">
                <a16:creationId xmlns:a16="http://schemas.microsoft.com/office/drawing/2014/main" id="{B99E0F3C-F148-E3A2-7AB9-C73E6AA32244}"/>
              </a:ext>
            </a:extLst>
          </p:cNvPr>
          <p:cNvSpPr txBox="1"/>
          <p:nvPr/>
        </p:nvSpPr>
        <p:spPr>
          <a:xfrm>
            <a:off x="7569642" y="6077497"/>
            <a:ext cx="4587980" cy="646331"/>
          </a:xfrm>
          <a:prstGeom prst="rect">
            <a:avLst/>
          </a:prstGeom>
          <a:noFill/>
        </p:spPr>
        <p:txBody>
          <a:bodyPr wrap="square" lIns="91440" tIns="45720" rIns="91440" bIns="45720" rtlCol="0" anchor="t">
            <a:spAutoFit/>
          </a:bodyPr>
          <a:lstStyle/>
          <a:p>
            <a:r>
              <a:rPr lang="sv-SE" b="1" dirty="0">
                <a:solidFill>
                  <a:schemeClr val="bg1"/>
                </a:solidFill>
              </a:rPr>
              <a:t>© Sveriges Biodlares Riksförbund</a:t>
            </a:r>
          </a:p>
          <a:p>
            <a:r>
              <a:rPr lang="sv-SE" b="1" dirty="0">
                <a:solidFill>
                  <a:schemeClr val="bg1"/>
                </a:solidFill>
              </a:rPr>
              <a:t>Utbildningsansvarig Richard Johansson</a:t>
            </a:r>
          </a:p>
        </p:txBody>
      </p:sp>
    </p:spTree>
    <p:extLst>
      <p:ext uri="{BB962C8B-B14F-4D97-AF65-F5344CB8AC3E}">
        <p14:creationId xmlns:p14="http://schemas.microsoft.com/office/powerpoint/2010/main" val="2523834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124954" y="408638"/>
            <a:ext cx="7541967" cy="1008139"/>
          </a:xfrm>
        </p:spPr>
        <p:txBody>
          <a:bodyPr>
            <a:normAutofit fontScale="90000"/>
          </a:bodyPr>
          <a:lstStyle/>
          <a:p>
            <a:r>
              <a:rPr lang="sv-SE" sz="4000" dirty="0">
                <a:latin typeface="Trebuchet MS"/>
              </a:rPr>
              <a:t>Ympa honung med </a:t>
            </a:r>
            <a:r>
              <a:rPr lang="sv-SE" sz="4000" dirty="0" err="1">
                <a:latin typeface="Trebuchet MS"/>
              </a:rPr>
              <a:t>ekobimetoden</a:t>
            </a:r>
            <a:endParaRPr lang="sv-SE" sz="4000" dirty="0">
              <a:latin typeface="Trebuchet MS"/>
            </a:endParaRP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2450" y="1317386"/>
            <a:ext cx="8756375" cy="3772009"/>
          </a:xfrm>
        </p:spPr>
        <p:txBody>
          <a:bodyPr vert="horz" lIns="91440" tIns="45720" rIns="91440" bIns="45720" rtlCol="0" anchor="t">
            <a:noAutofit/>
          </a:bodyPr>
          <a:lstStyle/>
          <a:p>
            <a:pPr algn="l" fontAlgn="base"/>
            <a:r>
              <a:rPr lang="sv-SE" sz="2000" b="0" i="0" dirty="0">
                <a:solidFill>
                  <a:srgbClr val="000000"/>
                </a:solidFill>
                <a:effectLst/>
                <a:latin typeface="+mj-lt"/>
              </a:rPr>
              <a:t>Recept baserat på 100 kg </a:t>
            </a:r>
            <a:r>
              <a:rPr lang="sv-SE" sz="2000" b="0" i="0" dirty="0" err="1">
                <a:solidFill>
                  <a:srgbClr val="000000"/>
                </a:solidFill>
                <a:effectLst/>
                <a:latin typeface="+mj-lt"/>
              </a:rPr>
              <a:t>nyslungad</a:t>
            </a:r>
            <a:r>
              <a:rPr lang="sv-SE" sz="2000" b="0" i="0" dirty="0">
                <a:solidFill>
                  <a:srgbClr val="000000"/>
                </a:solidFill>
                <a:effectLst/>
                <a:latin typeface="+mj-lt"/>
              </a:rPr>
              <a:t> honung</a:t>
            </a:r>
          </a:p>
          <a:p>
            <a:pPr algn="l" fontAlgn="base"/>
            <a:r>
              <a:rPr lang="sv-SE" sz="2000" b="1" i="0" dirty="0">
                <a:solidFill>
                  <a:srgbClr val="000000"/>
                </a:solidFill>
                <a:effectLst/>
                <a:latin typeface="+mj-lt"/>
              </a:rPr>
              <a:t>Tillverkning av ympen: Startymp</a:t>
            </a:r>
            <a:endParaRPr lang="sv-SE" sz="2000" b="0" i="0" dirty="0">
              <a:solidFill>
                <a:srgbClr val="000000"/>
              </a:solidFill>
              <a:effectLst/>
              <a:latin typeface="+mj-lt"/>
            </a:endParaRPr>
          </a:p>
          <a:p>
            <a:pPr algn="l" fontAlgn="base"/>
            <a:r>
              <a:rPr lang="sv-SE" sz="2000" b="0" i="0" dirty="0">
                <a:solidFill>
                  <a:srgbClr val="000000"/>
                </a:solidFill>
                <a:effectLst/>
                <a:latin typeface="+mj-lt"/>
              </a:rPr>
              <a:t>Ta 3% av honungsmängden, alltså 3 kg.</a:t>
            </a:r>
          </a:p>
          <a:p>
            <a:pPr algn="l" fontAlgn="base"/>
            <a:r>
              <a:rPr lang="sv-SE" sz="2000" b="0" i="0" dirty="0">
                <a:solidFill>
                  <a:srgbClr val="000000"/>
                </a:solidFill>
                <a:effectLst/>
                <a:latin typeface="+mj-lt"/>
              </a:rPr>
              <a:t>Mät upp sedan tidigare finkristalliserad honung, 10% av ovan nämnda mängd dvs 0,3 kg.</a:t>
            </a:r>
          </a:p>
          <a:p>
            <a:pPr algn="l" fontAlgn="base"/>
            <a:r>
              <a:rPr lang="sv-SE" sz="2000" b="0" i="0" dirty="0">
                <a:solidFill>
                  <a:srgbClr val="000000"/>
                </a:solidFill>
                <a:effectLst/>
                <a:latin typeface="+mj-lt"/>
              </a:rPr>
              <a:t>Blanda ihop och rör ordentligt i 1 min.</a:t>
            </a:r>
          </a:p>
          <a:p>
            <a:pPr algn="l" fontAlgn="base"/>
            <a:r>
              <a:rPr lang="sv-SE" sz="2000" b="0" i="0" dirty="0">
                <a:solidFill>
                  <a:srgbClr val="000000"/>
                </a:solidFill>
                <a:effectLst/>
                <a:latin typeface="+mj-lt"/>
              </a:rPr>
              <a:t>Kyl ner blandningen i kylskåp 8-10 grader.</a:t>
            </a:r>
          </a:p>
          <a:p>
            <a:pPr algn="l" fontAlgn="base"/>
            <a:r>
              <a:rPr lang="sv-SE" sz="2000" b="0" i="0" dirty="0">
                <a:solidFill>
                  <a:srgbClr val="000000"/>
                </a:solidFill>
                <a:effectLst/>
                <a:latin typeface="+mj-lt"/>
              </a:rPr>
              <a:t>Rör 2 ggr dagligen i 1 min utan att temperaturen tillåts stiga.</a:t>
            </a:r>
          </a:p>
          <a:p>
            <a:pPr algn="l" fontAlgn="base"/>
            <a:r>
              <a:rPr lang="sv-SE" sz="2000" b="0" i="0" dirty="0">
                <a:solidFill>
                  <a:srgbClr val="000000"/>
                </a:solidFill>
                <a:effectLst/>
                <a:latin typeface="+mj-lt"/>
              </a:rPr>
              <a:t>Efter 2-3 dagar ska ympen vara fast men bli krämig vid </a:t>
            </a:r>
            <a:r>
              <a:rPr lang="sv-SE" sz="2000" b="0" i="0" dirty="0" err="1">
                <a:solidFill>
                  <a:srgbClr val="000000"/>
                </a:solidFill>
                <a:effectLst/>
                <a:latin typeface="+mj-lt"/>
              </a:rPr>
              <a:t>rörning</a:t>
            </a:r>
            <a:r>
              <a:rPr lang="sv-SE" sz="2000" b="0" i="0" dirty="0">
                <a:solidFill>
                  <a:srgbClr val="000000"/>
                </a:solidFill>
                <a:effectLst/>
                <a:latin typeface="+mj-lt"/>
              </a:rPr>
              <a:t>.</a:t>
            </a:r>
          </a:p>
          <a:p>
            <a:pPr algn="l"/>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15478857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1124954" y="408638"/>
            <a:ext cx="7541967" cy="1008139"/>
          </a:xfrm>
        </p:spPr>
        <p:txBody>
          <a:bodyPr>
            <a:normAutofit fontScale="90000"/>
          </a:bodyPr>
          <a:lstStyle/>
          <a:p>
            <a:r>
              <a:rPr lang="sv-SE" sz="4000" dirty="0">
                <a:latin typeface="Trebuchet MS"/>
              </a:rPr>
              <a:t>Ympa honung med </a:t>
            </a:r>
            <a:r>
              <a:rPr lang="sv-SE" sz="4000" dirty="0" err="1">
                <a:latin typeface="Trebuchet MS"/>
              </a:rPr>
              <a:t>ekobimetoden</a:t>
            </a:r>
            <a:endParaRPr lang="sv-SE" sz="4000" dirty="0">
              <a:latin typeface="Trebuchet MS"/>
            </a:endParaRP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2450" y="1317386"/>
            <a:ext cx="9501811" cy="3772009"/>
          </a:xfrm>
        </p:spPr>
        <p:txBody>
          <a:bodyPr vert="horz" lIns="91440" tIns="45720" rIns="91440" bIns="45720" rtlCol="0" anchor="t">
            <a:noAutofit/>
          </a:bodyPr>
          <a:lstStyle/>
          <a:p>
            <a:pPr algn="l" fontAlgn="base"/>
            <a:r>
              <a:rPr lang="sv-SE" sz="2000" b="1" i="0" dirty="0">
                <a:solidFill>
                  <a:srgbClr val="000000"/>
                </a:solidFill>
                <a:effectLst/>
                <a:latin typeface="+mj-lt"/>
              </a:rPr>
              <a:t>Ympning av honungen</a:t>
            </a:r>
            <a:endParaRPr lang="sv-SE" sz="2000" b="0" i="0" dirty="0">
              <a:solidFill>
                <a:srgbClr val="000000"/>
              </a:solidFill>
              <a:effectLst/>
              <a:latin typeface="+mj-lt"/>
            </a:endParaRPr>
          </a:p>
          <a:p>
            <a:pPr algn="l" fontAlgn="base"/>
            <a:r>
              <a:rPr lang="sv-SE" sz="2000" b="0" i="0" dirty="0">
                <a:solidFill>
                  <a:srgbClr val="000000"/>
                </a:solidFill>
                <a:effectLst/>
                <a:latin typeface="+mj-lt"/>
              </a:rPr>
              <a:t>Den färdiga levande ympen (de 3,3 kg från kylen) blandas nu 50/50 med den </a:t>
            </a:r>
            <a:r>
              <a:rPr lang="sv-SE" sz="2000" b="0" i="0" dirty="0" err="1">
                <a:solidFill>
                  <a:srgbClr val="000000"/>
                </a:solidFill>
                <a:effectLst/>
                <a:latin typeface="+mj-lt"/>
              </a:rPr>
              <a:t>nyslungade</a:t>
            </a:r>
            <a:r>
              <a:rPr lang="sv-SE" sz="2000" b="0" i="0" dirty="0">
                <a:solidFill>
                  <a:srgbClr val="000000"/>
                </a:solidFill>
                <a:effectLst/>
                <a:latin typeface="+mj-lt"/>
              </a:rPr>
              <a:t> honungen för att få en hanterlig konsistens.</a:t>
            </a:r>
          </a:p>
          <a:p>
            <a:pPr algn="l" fontAlgn="base"/>
            <a:r>
              <a:rPr lang="sv-SE" sz="2000" b="0" i="0" dirty="0">
                <a:solidFill>
                  <a:srgbClr val="000000"/>
                </a:solidFill>
                <a:effectLst/>
                <a:latin typeface="+mj-lt"/>
              </a:rPr>
              <a:t>Blanda ordentligt tills honungen får en slät och jämn struktur.</a:t>
            </a:r>
          </a:p>
          <a:p>
            <a:pPr algn="l" fontAlgn="base"/>
            <a:r>
              <a:rPr lang="sv-SE" sz="2000" b="0" i="0" dirty="0">
                <a:solidFill>
                  <a:srgbClr val="000000"/>
                </a:solidFill>
                <a:effectLst/>
                <a:latin typeface="+mj-lt"/>
              </a:rPr>
              <a:t>Ympen kan nu noggrant röras ner i den </a:t>
            </a:r>
            <a:r>
              <a:rPr lang="sv-SE" sz="2000" b="0" i="0" dirty="0" err="1">
                <a:solidFill>
                  <a:srgbClr val="000000"/>
                </a:solidFill>
                <a:effectLst/>
                <a:latin typeface="+mj-lt"/>
              </a:rPr>
              <a:t>nyslungade</a:t>
            </a:r>
            <a:r>
              <a:rPr lang="sv-SE" sz="2000" b="0" i="0" dirty="0">
                <a:solidFill>
                  <a:srgbClr val="000000"/>
                </a:solidFill>
                <a:effectLst/>
                <a:latin typeface="+mj-lt"/>
              </a:rPr>
              <a:t> honungen som ska vara </a:t>
            </a:r>
            <a:r>
              <a:rPr lang="sv-SE" sz="2000" b="0" i="0" dirty="0" err="1">
                <a:solidFill>
                  <a:srgbClr val="000000"/>
                </a:solidFill>
                <a:effectLst/>
                <a:latin typeface="+mj-lt"/>
              </a:rPr>
              <a:t>finsilad</a:t>
            </a:r>
            <a:r>
              <a:rPr lang="sv-SE" sz="2000" b="0" i="0" dirty="0">
                <a:solidFill>
                  <a:srgbClr val="000000"/>
                </a:solidFill>
                <a:effectLst/>
                <a:latin typeface="+mj-lt"/>
              </a:rPr>
              <a:t>.</a:t>
            </a:r>
          </a:p>
          <a:p>
            <a:pPr algn="l" fontAlgn="base"/>
            <a:r>
              <a:rPr lang="sv-SE" sz="2000" b="0" i="0" dirty="0">
                <a:solidFill>
                  <a:srgbClr val="000000"/>
                </a:solidFill>
                <a:effectLst/>
                <a:latin typeface="+mj-lt"/>
              </a:rPr>
              <a:t>Rör sedan honungen kraftigt 2 ggr om dagen i ett par dagar för att den inte ska bli hård och för att undvika rimfrost.</a:t>
            </a:r>
          </a:p>
          <a:p>
            <a:pPr algn="l" fontAlgn="base"/>
            <a:r>
              <a:rPr lang="sv-SE" sz="2000" b="0" i="0" dirty="0">
                <a:solidFill>
                  <a:srgbClr val="000000"/>
                </a:solidFill>
                <a:effectLst/>
                <a:latin typeface="+mj-lt"/>
              </a:rPr>
              <a:t>Tappa på fat eller direkt på burk och ställ svalt i cirka 14 grader för kristallisering.</a:t>
            </a:r>
          </a:p>
          <a:p>
            <a:pPr algn="l" fontAlgn="base"/>
            <a:r>
              <a:rPr lang="sv-SE" sz="2000" b="0" i="0" dirty="0">
                <a:solidFill>
                  <a:srgbClr val="000000"/>
                </a:solidFill>
                <a:effectLst/>
                <a:latin typeface="+mj-lt"/>
              </a:rPr>
              <a:t>Efter 1-2 veckor är honungen genomkristalliserad och klar att levereras till kund.</a:t>
            </a:r>
          </a:p>
          <a:p>
            <a:pPr algn="l"/>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862326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6233" y="408638"/>
            <a:ext cx="6249880" cy="1008139"/>
          </a:xfrm>
        </p:spPr>
        <p:txBody>
          <a:bodyPr>
            <a:normAutofit/>
          </a:bodyPr>
          <a:lstStyle/>
          <a:p>
            <a:r>
              <a:rPr lang="sv-SE" sz="4000" dirty="0">
                <a:latin typeface="Trebuchet MS"/>
              </a:rPr>
              <a:t>Lagring av honung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2451" y="1246656"/>
            <a:ext cx="7071577" cy="3612423"/>
          </a:xfrm>
        </p:spPr>
        <p:txBody>
          <a:bodyPr vert="horz" lIns="91440" tIns="45720" rIns="91440" bIns="45720" rtlCol="0" anchor="t">
            <a:noAutofit/>
          </a:bodyPr>
          <a:lstStyle/>
          <a:p>
            <a:pPr marL="342900" indent="-342900" algn="l">
              <a:buFont typeface="Arial" panose="020B0604020202020204" pitchFamily="34" charset="0"/>
              <a:buChar char="•"/>
            </a:pPr>
            <a:r>
              <a:rPr lang="sv-SE" dirty="0">
                <a:effectLst/>
                <a:latin typeface="+mj-lt"/>
                <a:ea typeface="Calibri" panose="020F0502020204030204" pitchFamily="34" charset="0"/>
                <a:cs typeface="Times New Roman" panose="02020603050405020304" pitchFamily="18" charset="0"/>
              </a:rPr>
              <a:t>Honung är hygroskopisk vilket betyder att den tar upp fuktighet, lukt och smak från miljön den förvaras i. </a:t>
            </a:r>
          </a:p>
          <a:p>
            <a:pPr marL="342900" indent="-342900" algn="l">
              <a:buFont typeface="Arial" panose="020B0604020202020204" pitchFamily="34" charset="0"/>
              <a:buChar char="•"/>
            </a:pPr>
            <a:r>
              <a:rPr lang="sv-SE" dirty="0">
                <a:effectLst/>
                <a:latin typeface="+mj-lt"/>
                <a:ea typeface="Calibri" panose="020F0502020204030204" pitchFamily="34" charset="0"/>
                <a:cs typeface="Times New Roman" panose="02020603050405020304" pitchFamily="18" charset="0"/>
              </a:rPr>
              <a:t>Därför måste honung alltid lagras i täta, rena och doftfria kärl tillverkade i stål eller plast avsedda för livsmedel. Lagring bör också ske i en jämn temperatur året runt för att undvika skiktningar i honungen.</a:t>
            </a:r>
          </a:p>
          <a:p>
            <a:pPr marL="342900" indent="-342900" algn="l">
              <a:buFont typeface="Arial" panose="020B0604020202020204" pitchFamily="34" charset="0"/>
              <a:buChar char="•"/>
            </a:pPr>
            <a:r>
              <a:rPr lang="sv-SE" dirty="0">
                <a:latin typeface="+mj-lt"/>
                <a:ea typeface="Calibri" panose="020F0502020204030204" pitchFamily="34" charset="0"/>
                <a:cs typeface="Times New Roman" panose="02020603050405020304" pitchFamily="18" charset="0"/>
              </a:rPr>
              <a:t>F</a:t>
            </a:r>
            <a:r>
              <a:rPr lang="sv-SE" dirty="0">
                <a:effectLst/>
                <a:latin typeface="+mj-lt"/>
                <a:ea typeface="Calibri" panose="020F0502020204030204" pitchFamily="34" charset="0"/>
                <a:cs typeface="Times New Roman" panose="02020603050405020304" pitchFamily="18" charset="0"/>
              </a:rPr>
              <a:t>ör kristalliserad färdigproducerat honung och för kristalliseringsfasen bör en temperatur på 12-14 ⁰C eftersträvas.</a:t>
            </a:r>
            <a:endParaRPr lang="sv-SE"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pic>
        <p:nvPicPr>
          <p:cNvPr id="5" name="Bildobjekt 4">
            <a:extLst>
              <a:ext uri="{FF2B5EF4-FFF2-40B4-BE49-F238E27FC236}">
                <a16:creationId xmlns:a16="http://schemas.microsoft.com/office/drawing/2014/main" id="{930226BF-8D3C-9F98-3ADB-FDB0C188886A}"/>
              </a:ext>
            </a:extLst>
          </p:cNvPr>
          <p:cNvPicPr>
            <a:picLocks noChangeAspect="1"/>
          </p:cNvPicPr>
          <p:nvPr/>
        </p:nvPicPr>
        <p:blipFill>
          <a:blip r:embed="rId3"/>
          <a:stretch>
            <a:fillRect/>
          </a:stretch>
        </p:blipFill>
        <p:spPr>
          <a:xfrm>
            <a:off x="8620246" y="2379836"/>
            <a:ext cx="2171036" cy="385961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262161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046BFE-4E64-67F5-A19A-A8A2E60C3980}"/>
              </a:ext>
            </a:extLst>
          </p:cNvPr>
          <p:cNvSpPr>
            <a:spLocks noGrp="1"/>
          </p:cNvSpPr>
          <p:nvPr>
            <p:ph type="title"/>
          </p:nvPr>
        </p:nvSpPr>
        <p:spPr>
          <a:xfrm>
            <a:off x="934720" y="1226961"/>
            <a:ext cx="7402202" cy="949566"/>
          </a:xfrm>
        </p:spPr>
        <p:txBody>
          <a:bodyPr/>
          <a:lstStyle/>
          <a:p>
            <a:r>
              <a:rPr lang="sv-SE" dirty="0"/>
              <a:t>Mer info finns på</a:t>
            </a:r>
          </a:p>
        </p:txBody>
      </p:sp>
      <p:pic>
        <p:nvPicPr>
          <p:cNvPr id="3" name="Bildobjekt 2">
            <a:extLst>
              <a:ext uri="{FF2B5EF4-FFF2-40B4-BE49-F238E27FC236}">
                <a16:creationId xmlns:a16="http://schemas.microsoft.com/office/drawing/2014/main" id="{3BB7A024-05C3-D17A-9F8D-C55E682A6999}"/>
              </a:ext>
            </a:extLst>
          </p:cNvPr>
          <p:cNvPicPr>
            <a:picLocks noChangeAspect="1"/>
          </p:cNvPicPr>
          <p:nvPr/>
        </p:nvPicPr>
        <p:blipFill>
          <a:blip r:embed="rId2"/>
          <a:stretch>
            <a:fillRect/>
          </a:stretch>
        </p:blipFill>
        <p:spPr>
          <a:xfrm>
            <a:off x="5944034" y="2624258"/>
            <a:ext cx="4785775" cy="1609483"/>
          </a:xfrm>
          <a:prstGeom prst="rect">
            <a:avLst/>
          </a:prstGeom>
        </p:spPr>
      </p:pic>
    </p:spTree>
    <p:extLst>
      <p:ext uri="{BB962C8B-B14F-4D97-AF65-F5344CB8AC3E}">
        <p14:creationId xmlns:p14="http://schemas.microsoft.com/office/powerpoint/2010/main" val="1851978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28A027-2127-3240-BE7C-DE46D9349CCE}"/>
              </a:ext>
            </a:extLst>
          </p:cNvPr>
          <p:cNvSpPr>
            <a:spLocks noGrp="1"/>
          </p:cNvSpPr>
          <p:nvPr>
            <p:ph type="ctrTitle"/>
          </p:nvPr>
        </p:nvSpPr>
        <p:spPr>
          <a:xfrm>
            <a:off x="1189847" y="714729"/>
            <a:ext cx="5051927" cy="947982"/>
          </a:xfrm>
        </p:spPr>
        <p:txBody>
          <a:bodyPr>
            <a:normAutofit fontScale="90000"/>
          </a:bodyPr>
          <a:lstStyle/>
          <a:p>
            <a:pPr algn="l"/>
            <a:r>
              <a:rPr lang="sv-SE" sz="4400" dirty="0"/>
              <a:t>Innehåll</a:t>
            </a:r>
            <a:br>
              <a:rPr lang="sv-SE" sz="4400" dirty="0"/>
            </a:br>
            <a:r>
              <a:rPr lang="sv-SE" sz="2700" dirty="0"/>
              <a:t>Beredning och kristallisation</a:t>
            </a:r>
          </a:p>
        </p:txBody>
      </p:sp>
      <p:sp>
        <p:nvSpPr>
          <p:cNvPr id="4" name="Platshållare för datum 3">
            <a:extLst>
              <a:ext uri="{FF2B5EF4-FFF2-40B4-BE49-F238E27FC236}">
                <a16:creationId xmlns:a16="http://schemas.microsoft.com/office/drawing/2014/main" id="{063F9FE8-598C-5DB0-3D2E-19FE8E397E1A}"/>
              </a:ext>
            </a:extLst>
          </p:cNvPr>
          <p:cNvSpPr>
            <a:spLocks noGrp="1"/>
          </p:cNvSpPr>
          <p:nvPr>
            <p:ph type="dt" sz="half" idx="10"/>
          </p:nvPr>
        </p:nvSpPr>
        <p:spPr/>
        <p:txBody>
          <a:bodyPr/>
          <a:lstStyle/>
          <a:p>
            <a:r>
              <a:rPr lang="sv-SE" dirty="0"/>
              <a:t>Datum</a:t>
            </a:r>
          </a:p>
        </p:txBody>
      </p:sp>
      <p:sp>
        <p:nvSpPr>
          <p:cNvPr id="6" name="Underrubrik 5">
            <a:extLst>
              <a:ext uri="{FF2B5EF4-FFF2-40B4-BE49-F238E27FC236}">
                <a16:creationId xmlns:a16="http://schemas.microsoft.com/office/drawing/2014/main" id="{4E96EAB6-2F3A-2735-EC54-184BD3C566F3}"/>
              </a:ext>
            </a:extLst>
          </p:cNvPr>
          <p:cNvSpPr>
            <a:spLocks noGrp="1"/>
          </p:cNvSpPr>
          <p:nvPr>
            <p:ph type="subTitle" idx="1"/>
          </p:nvPr>
        </p:nvSpPr>
        <p:spPr>
          <a:xfrm>
            <a:off x="1189846" y="1968606"/>
            <a:ext cx="4415823" cy="2778401"/>
          </a:xfrm>
        </p:spPr>
        <p:txBody>
          <a:bodyPr>
            <a:normAutofit fontScale="70000" lnSpcReduction="20000"/>
          </a:bodyPr>
          <a:lstStyle/>
          <a:p>
            <a:pPr marL="342900" indent="-342900" algn="l">
              <a:buFont typeface="Arial" panose="020B0604020202020204" pitchFamily="34" charset="0"/>
              <a:buChar char="•"/>
            </a:pPr>
            <a:r>
              <a:rPr lang="sv-SE" dirty="0"/>
              <a:t>Enzymer och PH-värde</a:t>
            </a:r>
          </a:p>
          <a:p>
            <a:pPr marL="342900" indent="-342900" algn="l">
              <a:buFont typeface="Arial" panose="020B0604020202020204" pitchFamily="34" charset="0"/>
              <a:buChar char="•"/>
            </a:pPr>
            <a:r>
              <a:rPr lang="sv-SE" dirty="0"/>
              <a:t>Kristallisation</a:t>
            </a:r>
          </a:p>
          <a:p>
            <a:pPr marL="342900" indent="-342900" algn="l">
              <a:buFont typeface="Arial" panose="020B0604020202020204" pitchFamily="34" charset="0"/>
              <a:buChar char="•"/>
            </a:pPr>
            <a:r>
              <a:rPr lang="sv-SE" dirty="0"/>
              <a:t>Rimfrost</a:t>
            </a:r>
          </a:p>
          <a:p>
            <a:pPr marL="342900" indent="-342900" algn="l">
              <a:buFont typeface="Arial" panose="020B0604020202020204" pitchFamily="34" charset="0"/>
              <a:buChar char="•"/>
            </a:pPr>
            <a:r>
              <a:rPr lang="sv-SE" dirty="0"/>
              <a:t>Temperaturer</a:t>
            </a:r>
          </a:p>
          <a:p>
            <a:pPr marL="342900" indent="-342900" algn="l">
              <a:buFont typeface="Arial" panose="020B0604020202020204" pitchFamily="34" charset="0"/>
              <a:buChar char="•"/>
            </a:pPr>
            <a:r>
              <a:rPr lang="sv-SE" dirty="0"/>
              <a:t>Honungens sammansättning</a:t>
            </a:r>
          </a:p>
          <a:p>
            <a:pPr marL="342900" indent="-342900" algn="l">
              <a:buFont typeface="Arial" panose="020B0604020202020204" pitchFamily="34" charset="0"/>
              <a:buChar char="•"/>
            </a:pPr>
            <a:r>
              <a:rPr lang="sv-SE" dirty="0"/>
              <a:t>Beredningssätt</a:t>
            </a:r>
          </a:p>
          <a:p>
            <a:pPr marL="342900" indent="-342900" algn="l">
              <a:buFont typeface="Arial" panose="020B0604020202020204" pitchFamily="34" charset="0"/>
              <a:buChar char="•"/>
            </a:pPr>
            <a:r>
              <a:rPr lang="sv-SE" dirty="0"/>
              <a:t>Röra honung</a:t>
            </a:r>
          </a:p>
          <a:p>
            <a:pPr marL="342900" indent="-342900" algn="l">
              <a:buFont typeface="Arial" panose="020B0604020202020204" pitchFamily="34" charset="0"/>
              <a:buChar char="•"/>
            </a:pPr>
            <a:r>
              <a:rPr lang="sv-SE" dirty="0"/>
              <a:t>Ympa honung</a:t>
            </a:r>
          </a:p>
          <a:p>
            <a:pPr marL="342900" indent="-342900" algn="l">
              <a:buFont typeface="Arial" panose="020B0604020202020204" pitchFamily="34" charset="0"/>
              <a:buChar char="•"/>
            </a:pPr>
            <a:r>
              <a:rPr lang="sv-SE" dirty="0"/>
              <a:t>Lagring av honung</a:t>
            </a:r>
          </a:p>
        </p:txBody>
      </p:sp>
      <p:pic>
        <p:nvPicPr>
          <p:cNvPr id="7" name="Bildobjekt 6" descr="En bild som visar mat, gräs, läsk, kopp&#10;&#10;Automatiskt genererad beskrivning">
            <a:extLst>
              <a:ext uri="{FF2B5EF4-FFF2-40B4-BE49-F238E27FC236}">
                <a16:creationId xmlns:a16="http://schemas.microsoft.com/office/drawing/2014/main" id="{EEEC40CE-98A8-D7DC-6670-DBD006F51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8225" y="1514097"/>
            <a:ext cx="3528391" cy="431875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558699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633663" y="438156"/>
            <a:ext cx="7059224" cy="947982"/>
          </a:xfrm>
        </p:spPr>
        <p:txBody>
          <a:bodyPr>
            <a:normAutofit/>
          </a:bodyPr>
          <a:lstStyle/>
          <a:p>
            <a:r>
              <a:rPr lang="sv-SE" sz="4000" dirty="0">
                <a:latin typeface="Trebuchet MS"/>
              </a:rPr>
              <a:t>Enzymer och PH-värde</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082638" y="1386138"/>
            <a:ext cx="8111058" cy="3643062"/>
          </a:xfrm>
        </p:spPr>
        <p:txBody>
          <a:bodyPr vert="horz" lIns="91440" tIns="45720" rIns="91440" bIns="45720" rtlCol="0" anchor="t">
            <a:noAutofit/>
          </a:bodyPr>
          <a:lstStyle/>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När bina under processen att göra honung av nektar tillsätter enzymer så som </a:t>
            </a:r>
            <a:r>
              <a:rPr lang="sv-SE" sz="2000" kern="100" dirty="0" err="1">
                <a:effectLst/>
                <a:latin typeface="+mj-lt"/>
                <a:ea typeface="Calibri" panose="020F0502020204030204" pitchFamily="34" charset="0"/>
                <a:cs typeface="Times New Roman" panose="02020603050405020304" pitchFamily="18" charset="0"/>
              </a:rPr>
              <a:t>invertas</a:t>
            </a:r>
            <a:r>
              <a:rPr lang="sv-SE" sz="2000" kern="100" dirty="0">
                <a:effectLst/>
                <a:latin typeface="+mj-lt"/>
                <a:ea typeface="Calibri" panose="020F0502020204030204" pitchFamily="34" charset="0"/>
                <a:cs typeface="Times New Roman" panose="02020603050405020304" pitchFamily="18" charset="0"/>
              </a:rPr>
              <a:t>, diastas och </a:t>
            </a:r>
            <a:r>
              <a:rPr lang="sv-SE" sz="2000" kern="100" dirty="0" err="1">
                <a:effectLst/>
                <a:latin typeface="+mj-lt"/>
                <a:ea typeface="Calibri" panose="020F0502020204030204" pitchFamily="34" charset="0"/>
                <a:cs typeface="Times New Roman" panose="02020603050405020304" pitchFamily="18" charset="0"/>
              </a:rPr>
              <a:t>glukosoxidas</a:t>
            </a:r>
            <a:r>
              <a:rPr lang="sv-SE" sz="2000" kern="100" dirty="0">
                <a:effectLst/>
                <a:latin typeface="+mj-lt"/>
                <a:ea typeface="Calibri" panose="020F0502020204030204" pitchFamily="34" charset="0"/>
                <a:cs typeface="Times New Roman" panose="02020603050405020304" pitchFamily="18" charset="0"/>
              </a:rPr>
              <a:t> bidrar de till den kemiska processen att invertera (spjälka) </a:t>
            </a:r>
            <a:r>
              <a:rPr lang="sv-SE" sz="2000" kern="100" dirty="0" err="1">
                <a:effectLst/>
                <a:latin typeface="+mj-lt"/>
                <a:ea typeface="Calibri" panose="020F0502020204030204" pitchFamily="34" charset="0"/>
                <a:cs typeface="Times New Roman" panose="02020603050405020304" pitchFamily="18" charset="0"/>
              </a:rPr>
              <a:t>sakarosen</a:t>
            </a:r>
            <a:r>
              <a:rPr lang="sv-SE" sz="2000" kern="100" dirty="0">
                <a:effectLst/>
                <a:latin typeface="+mj-lt"/>
                <a:ea typeface="Calibri" panose="020F0502020204030204" pitchFamily="34" charset="0"/>
                <a:cs typeface="Times New Roman" panose="02020603050405020304" pitchFamily="18" charset="0"/>
              </a:rPr>
              <a:t> i nektar till glykos och fruktos. </a:t>
            </a:r>
          </a:p>
          <a:p>
            <a:pPr algn="l">
              <a:lnSpc>
                <a:spcPct val="107000"/>
              </a:lnSpc>
              <a:spcAft>
                <a:spcPts val="800"/>
              </a:spcAft>
            </a:pPr>
            <a:r>
              <a:rPr lang="sv-SE" sz="2000" kern="100" dirty="0">
                <a:effectLst/>
                <a:latin typeface="+mj-lt"/>
                <a:ea typeface="Calibri" panose="020F0502020204030204" pitchFamily="34" charset="0"/>
                <a:cs typeface="Calibri" panose="020F0502020204030204" pitchFamily="34" charset="0"/>
              </a:rPr>
              <a:t>Honung är en levande produkt med många viktiga enzymer och välgörande mjölksyrabakterier. </a:t>
            </a:r>
            <a:r>
              <a:rPr lang="sv-SE" sz="2000" kern="100" dirty="0">
                <a:effectLst/>
                <a:latin typeface="+mj-lt"/>
                <a:ea typeface="Calibri" panose="020F0502020204030204" pitchFamily="34" charset="0"/>
                <a:cs typeface="Times New Roman" panose="02020603050405020304" pitchFamily="18" charset="0"/>
              </a:rPr>
              <a:t>Honungens PH-värde är cirka 3,9 och honung är därmed surt.</a:t>
            </a:r>
          </a:p>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Enzymerna i honung börjar påverkas negativt vid en temperatur på cirka 40⁰ C och därför bör uppvärmning av honung över detta undvikas. </a:t>
            </a:r>
          </a:p>
          <a:p>
            <a:pPr>
              <a:lnSpc>
                <a:spcPct val="107000"/>
              </a:lnSpc>
              <a:spcAft>
                <a:spcPts val="800"/>
              </a:spcAft>
            </a:pPr>
            <a:endParaRPr lang="sv-S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l">
              <a:buFont typeface="Arial" panose="020B0604020202020204" pitchFamily="34" charset="0"/>
              <a:buChar char="•"/>
            </a:pPr>
            <a:endParaRPr lang="sv-SE" sz="2000" dirty="0"/>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114841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844825" y="559033"/>
            <a:ext cx="5181601" cy="947982"/>
          </a:xfrm>
        </p:spPr>
        <p:txBody>
          <a:bodyPr>
            <a:normAutofit/>
          </a:bodyPr>
          <a:lstStyle/>
          <a:p>
            <a:r>
              <a:rPr lang="sv-SE" sz="4000" dirty="0">
                <a:latin typeface="Trebuchet MS"/>
              </a:rPr>
              <a:t>Kristallisation</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914399" y="1400177"/>
            <a:ext cx="8587410" cy="4139837"/>
          </a:xfrm>
        </p:spPr>
        <p:txBody>
          <a:bodyPr vert="horz" lIns="91440" tIns="45720" rIns="91440" bIns="45720" rtlCol="0" anchor="t">
            <a:normAutofit/>
          </a:bodyPr>
          <a:lstStyle/>
          <a:p>
            <a:pPr marL="342900" indent="-342900" algn="l">
              <a:lnSpc>
                <a:spcPct val="107000"/>
              </a:lnSpc>
              <a:spcAft>
                <a:spcPts val="800"/>
              </a:spcAft>
              <a:buFont typeface="Arial" panose="020B0604020202020204" pitchFamily="34" charset="0"/>
              <a:buChar char="•"/>
            </a:pPr>
            <a:r>
              <a:rPr lang="sv-SE" sz="2000" kern="100" dirty="0">
                <a:effectLst/>
                <a:latin typeface="+mj-lt"/>
                <a:ea typeface="Calibri" panose="020F0502020204030204" pitchFamily="34" charset="0"/>
                <a:cs typeface="Times New Roman" panose="02020603050405020304" pitchFamily="18" charset="0"/>
              </a:rPr>
              <a:t>Kristalliseringen av honungen startar på en kristallkärna. Runt denna blidas ett nätverk av kristaller, vilket utgör en typ av armering. </a:t>
            </a:r>
          </a:p>
          <a:p>
            <a:pPr marL="342900" indent="-342900" algn="l">
              <a:lnSpc>
                <a:spcPct val="107000"/>
              </a:lnSpc>
              <a:spcAft>
                <a:spcPts val="800"/>
              </a:spcAft>
              <a:buFont typeface="Arial" panose="020B0604020202020204" pitchFamily="34" charset="0"/>
              <a:buChar char="•"/>
            </a:pPr>
            <a:r>
              <a:rPr lang="sv-SE" sz="2000" kern="100" dirty="0">
                <a:effectLst/>
                <a:latin typeface="+mj-lt"/>
                <a:ea typeface="Calibri" panose="020F0502020204030204" pitchFamily="34" charset="0"/>
                <a:cs typeface="Times New Roman" panose="02020603050405020304" pitchFamily="18" charset="0"/>
              </a:rPr>
              <a:t>Kristallernas storlek och form avgör armeringens struktur. När biodlaren rör i honungen slås kristallerna sönder och armeringen av kristaller bryts sönder vilket resulterar i att honungen blir mjukare. </a:t>
            </a:r>
          </a:p>
          <a:p>
            <a:pPr marL="342900" indent="-342900" algn="l">
              <a:lnSpc>
                <a:spcPct val="107000"/>
              </a:lnSpc>
              <a:spcAft>
                <a:spcPts val="800"/>
              </a:spcAft>
              <a:buFont typeface="Arial" panose="020B0604020202020204" pitchFamily="34" charset="0"/>
              <a:buChar char="•"/>
            </a:pPr>
            <a:r>
              <a:rPr lang="sv-SE" sz="2000" kern="100" dirty="0">
                <a:effectLst/>
                <a:latin typeface="+mj-lt"/>
                <a:ea typeface="Calibri" panose="020F0502020204030204" pitchFamily="34" charset="0"/>
                <a:cs typeface="Times New Roman" panose="02020603050405020304" pitchFamily="18" charset="0"/>
              </a:rPr>
              <a:t>Bearbetning av honungen avgör alltså om den blir lös, hård eller krämig oavsett vattenhalt.</a:t>
            </a:r>
          </a:p>
          <a:p>
            <a:pPr marL="342900" indent="-342900" algn="l">
              <a:buFont typeface="Arial" panose="020B0604020202020204" pitchFamily="34" charset="0"/>
              <a:buChar char="•"/>
            </a:pPr>
            <a:endParaRPr lang="sv-SE" sz="16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pic>
        <p:nvPicPr>
          <p:cNvPr id="6" name="Bildobjekt 5" descr="En bild som visar bordsservis, sked, Matlagningsredskap, kopp&#10;&#10;Automatiskt genererad beskrivning">
            <a:extLst>
              <a:ext uri="{FF2B5EF4-FFF2-40B4-BE49-F238E27FC236}">
                <a16:creationId xmlns:a16="http://schemas.microsoft.com/office/drawing/2014/main" id="{7C15A801-71F5-9A40-6D76-46E00EF206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3886" y="3955311"/>
            <a:ext cx="2943905" cy="2541181"/>
          </a:xfrm>
          <a:prstGeom prst="rect">
            <a:avLst/>
          </a:prstGeom>
        </p:spPr>
      </p:pic>
    </p:spTree>
    <p:extLst>
      <p:ext uri="{BB962C8B-B14F-4D97-AF65-F5344CB8AC3E}">
        <p14:creationId xmlns:p14="http://schemas.microsoft.com/office/powerpoint/2010/main" val="51662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714375" y="704652"/>
            <a:ext cx="5765938" cy="947982"/>
          </a:xfrm>
        </p:spPr>
        <p:txBody>
          <a:bodyPr>
            <a:normAutofit/>
          </a:bodyPr>
          <a:lstStyle/>
          <a:p>
            <a:r>
              <a:rPr lang="sv-SE" sz="4000" dirty="0">
                <a:latin typeface="Trebuchet MS"/>
              </a:rPr>
              <a:t>Rimfrost</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714375" y="1652634"/>
            <a:ext cx="8360051" cy="4082456"/>
          </a:xfrm>
        </p:spPr>
        <p:txBody>
          <a:bodyPr>
            <a:normAutofit/>
          </a:bodyPr>
          <a:lstStyle/>
          <a:p>
            <a:pPr algn="l">
              <a:lnSpc>
                <a:spcPct val="107000"/>
              </a:lnSpc>
              <a:spcAft>
                <a:spcPts val="800"/>
              </a:spcAft>
            </a:pPr>
            <a:r>
              <a:rPr lang="sv-SE" kern="100" dirty="0">
                <a:effectLst/>
                <a:latin typeface="+mj-lt"/>
                <a:ea typeface="Calibri" panose="020F0502020204030204" pitchFamily="34" charset="0"/>
                <a:cs typeface="Times New Roman" panose="02020603050405020304" pitchFamily="18" charset="0"/>
              </a:rPr>
              <a:t>Rimfrost är armering av kristaller som blivit blottad när honungen ”krympt ihop”</a:t>
            </a:r>
            <a:r>
              <a:rPr lang="sv-SE" kern="100" dirty="0">
                <a:latin typeface="+mj-lt"/>
                <a:ea typeface="Calibri" panose="020F0502020204030204" pitchFamily="34" charset="0"/>
                <a:cs typeface="Times New Roman" panose="02020603050405020304" pitchFamily="18" charset="0"/>
              </a:rPr>
              <a:t>. Rimfrostmönster är vanligt förekommande och uppstår lätt när honung med låg vattenhalt förvaras i låga temperaturer.</a:t>
            </a:r>
            <a:endParaRPr lang="sv-SE"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1534253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6233" y="408638"/>
            <a:ext cx="4742887" cy="1008139"/>
          </a:xfrm>
        </p:spPr>
        <p:txBody>
          <a:bodyPr>
            <a:normAutofit/>
          </a:bodyPr>
          <a:lstStyle/>
          <a:p>
            <a:r>
              <a:rPr lang="sv-SE" sz="4000" dirty="0">
                <a:latin typeface="Trebuchet MS"/>
              </a:rPr>
              <a:t>Temperatur</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2451" y="1416777"/>
            <a:ext cx="7783958" cy="3771911"/>
          </a:xfrm>
        </p:spPr>
        <p:txBody>
          <a:bodyPr vert="horz" lIns="91440" tIns="45720" rIns="91440" bIns="45720" rtlCol="0" anchor="t">
            <a:noAutofit/>
          </a:bodyPr>
          <a:lstStyle/>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Temperaturen är en avgörande faktor för resultatet av kristalliseringen. </a:t>
            </a:r>
            <a:endParaRPr lang="sv-SE" sz="1800" kern="100" dirty="0">
              <a:effectLst/>
              <a:latin typeface="+mj-lt"/>
              <a:ea typeface="Calibri" panose="020F0502020204030204" pitchFamily="34" charset="0"/>
              <a:cs typeface="Times New Roman" panose="02020603050405020304" pitchFamily="18" charset="0"/>
            </a:endParaRPr>
          </a:p>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Vid cirka 14 </a:t>
            </a:r>
            <a:r>
              <a:rPr lang="sv-SE" sz="2000" kern="100" dirty="0">
                <a:effectLst/>
                <a:latin typeface="+mj-lt"/>
                <a:ea typeface="Calibri" panose="020F0502020204030204" pitchFamily="34" charset="0"/>
                <a:cs typeface="Calibri" panose="020F0502020204030204" pitchFamily="34" charset="0"/>
              </a:rPr>
              <a:t>⁰</a:t>
            </a:r>
            <a:r>
              <a:rPr lang="sv-SE" sz="2000" kern="100" dirty="0">
                <a:effectLst/>
                <a:latin typeface="+mj-lt"/>
                <a:ea typeface="Calibri" panose="020F0502020204030204" pitchFamily="34" charset="0"/>
                <a:cs typeface="Times New Roman" panose="02020603050405020304" pitchFamily="18" charset="0"/>
              </a:rPr>
              <a:t>C sker kristallisationen som snabbast och detta ses därmed av biodlare som en optimal temperatur för att få en slät och finkristallin honung. I spannet mellan 10 och 18 </a:t>
            </a:r>
            <a:r>
              <a:rPr lang="sv-SE" sz="2000" kern="100" dirty="0">
                <a:effectLst/>
                <a:latin typeface="+mj-lt"/>
                <a:ea typeface="Calibri" panose="020F0502020204030204" pitchFamily="34" charset="0"/>
                <a:cs typeface="Calibri" panose="020F0502020204030204" pitchFamily="34" charset="0"/>
              </a:rPr>
              <a:t>⁰</a:t>
            </a:r>
            <a:r>
              <a:rPr lang="sv-SE" sz="2000" kern="100" dirty="0">
                <a:effectLst/>
                <a:latin typeface="+mj-lt"/>
                <a:ea typeface="Calibri" panose="020F0502020204030204" pitchFamily="34" charset="0"/>
                <a:cs typeface="Times New Roman" panose="02020603050405020304" pitchFamily="18" charset="0"/>
              </a:rPr>
              <a:t>C sker kristalliseringen långsamt och resultatet för de som önskar en len honung blir då bra.</a:t>
            </a:r>
            <a:endParaRPr lang="sv-SE" sz="1800" kern="100" dirty="0">
              <a:effectLst/>
              <a:latin typeface="+mj-lt"/>
              <a:ea typeface="Calibri" panose="020F0502020204030204" pitchFamily="34" charset="0"/>
              <a:cs typeface="Times New Roman" panose="02020603050405020304" pitchFamily="18" charset="0"/>
            </a:endParaRPr>
          </a:p>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Vid högre eller lägre temperaturer sker kristallisationen långsamt. Honung i denna temperatur bildar kristaller uppe på var andra och honungen blir </a:t>
            </a:r>
            <a:r>
              <a:rPr lang="sv-SE" sz="2000" kern="100" dirty="0" err="1">
                <a:effectLst/>
                <a:latin typeface="+mj-lt"/>
                <a:ea typeface="Calibri" panose="020F0502020204030204" pitchFamily="34" charset="0"/>
                <a:cs typeface="Times New Roman" panose="02020603050405020304" pitchFamily="18" charset="0"/>
              </a:rPr>
              <a:t>grovkorning</a:t>
            </a:r>
            <a:r>
              <a:rPr lang="sv-SE" sz="2000" kern="100" dirty="0">
                <a:effectLst/>
                <a:latin typeface="+mj-lt"/>
                <a:ea typeface="Calibri" panose="020F0502020204030204" pitchFamily="34" charset="0"/>
                <a:cs typeface="Times New Roman" panose="02020603050405020304" pitchFamily="18" charset="0"/>
              </a:rPr>
              <a:t>.</a:t>
            </a:r>
            <a:endParaRPr lang="sv-SE" sz="1800" kern="100" dirty="0">
              <a:effectLst/>
              <a:latin typeface="+mj-lt"/>
              <a:ea typeface="Calibri" panose="020F0502020204030204" pitchFamily="34" charset="0"/>
              <a:cs typeface="Times New Roman" panose="02020603050405020304" pitchFamily="18" charset="0"/>
            </a:endParaRPr>
          </a:p>
          <a:p>
            <a:pPr algn="l"/>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pic>
        <p:nvPicPr>
          <p:cNvPr id="5" name="Bildobjekt 4">
            <a:extLst>
              <a:ext uri="{FF2B5EF4-FFF2-40B4-BE49-F238E27FC236}">
                <a16:creationId xmlns:a16="http://schemas.microsoft.com/office/drawing/2014/main" id="{7EC0BBE0-783C-131E-C456-62E3CCB93B8B}"/>
              </a:ext>
            </a:extLst>
          </p:cNvPr>
          <p:cNvPicPr>
            <a:picLocks noChangeAspect="1"/>
          </p:cNvPicPr>
          <p:nvPr/>
        </p:nvPicPr>
        <p:blipFill>
          <a:blip r:embed="rId3"/>
          <a:stretch>
            <a:fillRect/>
          </a:stretch>
        </p:blipFill>
        <p:spPr>
          <a:xfrm>
            <a:off x="8474148" y="2394096"/>
            <a:ext cx="3560135" cy="3560135"/>
          </a:xfrm>
          <a:prstGeom prst="rect">
            <a:avLst/>
          </a:prstGeom>
        </p:spPr>
      </p:pic>
    </p:spTree>
    <p:extLst>
      <p:ext uri="{BB962C8B-B14F-4D97-AF65-F5344CB8AC3E}">
        <p14:creationId xmlns:p14="http://schemas.microsoft.com/office/powerpoint/2010/main" val="3513140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6233" y="408638"/>
            <a:ext cx="6249880" cy="1008139"/>
          </a:xfrm>
        </p:spPr>
        <p:txBody>
          <a:bodyPr>
            <a:normAutofit fontScale="90000"/>
          </a:bodyPr>
          <a:lstStyle/>
          <a:p>
            <a:r>
              <a:rPr lang="sv-SE" sz="4000" dirty="0">
                <a:latin typeface="Trebuchet MS"/>
              </a:rPr>
              <a:t>Honungens sammansättning</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2451" y="1416777"/>
            <a:ext cx="8150088" cy="3772009"/>
          </a:xfrm>
        </p:spPr>
        <p:txBody>
          <a:bodyPr vert="horz" lIns="91440" tIns="45720" rIns="91440" bIns="45720" rtlCol="0" anchor="t">
            <a:noAutofit/>
          </a:bodyPr>
          <a:lstStyle/>
          <a:p>
            <a:pPr algn="l">
              <a:lnSpc>
                <a:spcPct val="107000"/>
              </a:lnSpc>
              <a:spcAft>
                <a:spcPts val="800"/>
              </a:spcAft>
            </a:pPr>
            <a:r>
              <a:rPr lang="sv-SE" sz="2000" kern="100" dirty="0">
                <a:effectLst/>
                <a:latin typeface="+mj-lt"/>
                <a:ea typeface="Calibri" panose="020F0502020204030204" pitchFamily="34" charset="0"/>
                <a:cs typeface="Times New Roman" panose="02020603050405020304" pitchFamily="18" charset="0"/>
              </a:rPr>
              <a:t>Honungens sammansättning förändras i samband med kristalliseringen.</a:t>
            </a:r>
            <a:r>
              <a:rPr lang="sv-SE" sz="2000" kern="100" dirty="0">
                <a:latin typeface="+mj-lt"/>
                <a:ea typeface="Calibri" panose="020F0502020204030204" pitchFamily="34" charset="0"/>
                <a:cs typeface="Times New Roman" panose="02020603050405020304" pitchFamily="18" charset="0"/>
              </a:rPr>
              <a:t> Olika honung innehåller olika mängd fruktos och glukos. En hög andel fruktos gör att honungen håller sig flytande längre. </a:t>
            </a:r>
            <a:endParaRPr lang="sv-SE" sz="2000" kern="100" dirty="0">
              <a:effectLst/>
              <a:latin typeface="+mj-lt"/>
              <a:ea typeface="Calibri" panose="020F0502020204030204" pitchFamily="34" charset="0"/>
              <a:cs typeface="Times New Roman" panose="02020603050405020304" pitchFamily="18" charset="0"/>
            </a:endParaRPr>
          </a:p>
          <a:p>
            <a:pPr algn="l"/>
            <a:r>
              <a:rPr lang="sv-SE" sz="2000" kern="100" dirty="0">
                <a:latin typeface="+mj-lt"/>
                <a:ea typeface="Calibri" panose="020F0502020204030204" pitchFamily="34" charset="0"/>
                <a:cs typeface="Times New Roman" panose="02020603050405020304" pitchFamily="18" charset="0"/>
              </a:rPr>
              <a:t>Även om honungen är hård så är det endast 15-20% av sockermolekylerna som bildar kristaller. Resten av honungen är flytande. Därför är det vanligt att honungen skiktar sig när den exempelvis blir utsatt för skiftningar i temperatur. Även en ympad honung kan förändras och bli mjukare i takt med att den åldras.</a:t>
            </a:r>
          </a:p>
          <a:p>
            <a:pPr algn="l"/>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4194808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6233" y="408638"/>
            <a:ext cx="6249880" cy="1008139"/>
          </a:xfrm>
        </p:spPr>
        <p:txBody>
          <a:bodyPr>
            <a:normAutofit/>
          </a:bodyPr>
          <a:lstStyle/>
          <a:p>
            <a:r>
              <a:rPr lang="sv-SE" sz="4000" dirty="0">
                <a:latin typeface="Trebuchet MS"/>
              </a:rPr>
              <a:t>Beredningssätt</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2451" y="1416777"/>
            <a:ext cx="8150088" cy="3772009"/>
          </a:xfrm>
        </p:spPr>
        <p:txBody>
          <a:bodyPr vert="horz" lIns="91440" tIns="45720" rIns="91440" bIns="45720" rtlCol="0" anchor="t">
            <a:noAutofit/>
          </a:bodyPr>
          <a:lstStyle/>
          <a:p>
            <a:pPr algn="l">
              <a:lnSpc>
                <a:spcPct val="107000"/>
              </a:lnSpc>
              <a:spcAft>
                <a:spcPts val="800"/>
              </a:spcAft>
            </a:pPr>
            <a:r>
              <a:rPr lang="sv-SE" kern="100" dirty="0">
                <a:effectLst/>
                <a:latin typeface="+mj-lt"/>
                <a:ea typeface="Calibri" panose="020F0502020204030204" pitchFamily="34" charset="0"/>
                <a:cs typeface="Times New Roman" panose="02020603050405020304" pitchFamily="18" charset="0"/>
              </a:rPr>
              <a:t>Innan val av beredningssätt kan det vara lämpligt att ha bestämt sig för vilken typ av slutprodukt som önskas. Det vill säga vill man ha honungen slät, grusig, sockrig, hård, mjuk, krämig och så vidare.</a:t>
            </a:r>
          </a:p>
          <a:p>
            <a:pPr algn="l">
              <a:lnSpc>
                <a:spcPct val="107000"/>
              </a:lnSpc>
              <a:spcAft>
                <a:spcPts val="800"/>
              </a:spcAft>
            </a:pPr>
            <a:r>
              <a:rPr lang="sv-SE" kern="100" dirty="0">
                <a:effectLst/>
                <a:latin typeface="+mj-lt"/>
                <a:ea typeface="Calibri" panose="020F0502020204030204" pitchFamily="34" charset="0"/>
                <a:cs typeface="Times New Roman" panose="02020603050405020304" pitchFamily="18" charset="0"/>
              </a:rPr>
              <a:t>Smak och färg kan också justeras genom blandning av olika sorters honung eller genom ympning.</a:t>
            </a:r>
          </a:p>
          <a:p>
            <a:pPr algn="l"/>
            <a:endParaRPr lang="sv-SE" sz="2000"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spTree>
    <p:extLst>
      <p:ext uri="{BB962C8B-B14F-4D97-AF65-F5344CB8AC3E}">
        <p14:creationId xmlns:p14="http://schemas.microsoft.com/office/powerpoint/2010/main" val="3040092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504498-3D55-9573-18EE-CCC5FE8CAD0F}"/>
              </a:ext>
            </a:extLst>
          </p:cNvPr>
          <p:cNvSpPr>
            <a:spLocks noGrp="1"/>
          </p:cNvSpPr>
          <p:nvPr>
            <p:ph type="ctrTitle"/>
          </p:nvPr>
        </p:nvSpPr>
        <p:spPr>
          <a:xfrm>
            <a:off x="916233" y="408638"/>
            <a:ext cx="6249880" cy="1008139"/>
          </a:xfrm>
        </p:spPr>
        <p:txBody>
          <a:bodyPr>
            <a:normAutofit/>
          </a:bodyPr>
          <a:lstStyle/>
          <a:p>
            <a:r>
              <a:rPr lang="sv-SE" sz="4000" dirty="0">
                <a:latin typeface="Trebuchet MS"/>
              </a:rPr>
              <a:t>Röra honungen</a:t>
            </a:r>
          </a:p>
        </p:txBody>
      </p:sp>
      <p:sp>
        <p:nvSpPr>
          <p:cNvPr id="3" name="Underrubrik 2">
            <a:extLst>
              <a:ext uri="{FF2B5EF4-FFF2-40B4-BE49-F238E27FC236}">
                <a16:creationId xmlns:a16="http://schemas.microsoft.com/office/drawing/2014/main" id="{A992C3CD-F814-A024-7FE4-506168D33B31}"/>
              </a:ext>
            </a:extLst>
          </p:cNvPr>
          <p:cNvSpPr>
            <a:spLocks noGrp="1"/>
          </p:cNvSpPr>
          <p:nvPr>
            <p:ph type="subTitle" idx="1"/>
          </p:nvPr>
        </p:nvSpPr>
        <p:spPr>
          <a:xfrm>
            <a:off x="1232451" y="1416777"/>
            <a:ext cx="6529316" cy="3771911"/>
          </a:xfrm>
        </p:spPr>
        <p:txBody>
          <a:bodyPr vert="horz" lIns="91440" tIns="45720" rIns="91440" bIns="45720" rtlCol="0" anchor="t">
            <a:noAutofit/>
          </a:bodyPr>
          <a:lstStyle/>
          <a:p>
            <a:pPr marL="342900" indent="-342900" algn="l">
              <a:buFont typeface="Arial" panose="020B0604020202020204" pitchFamily="34" charset="0"/>
              <a:buChar char="•"/>
            </a:pPr>
            <a:r>
              <a:rPr lang="sv-SE" dirty="0">
                <a:effectLst/>
                <a:latin typeface="+mj-lt"/>
                <a:ea typeface="Calibri" panose="020F0502020204030204" pitchFamily="34" charset="0"/>
                <a:cs typeface="Times New Roman" panose="02020603050405020304" pitchFamily="18" charset="0"/>
              </a:rPr>
              <a:t>Honung är en övermättad lösning av sockerarter i vatten, den kommer förr eller senare att kristallisera.</a:t>
            </a:r>
          </a:p>
          <a:p>
            <a:pPr marL="285750" indent="-285750" algn="l">
              <a:buFont typeface="Arial" panose="020B0604020202020204" pitchFamily="34" charset="0"/>
              <a:buChar char="•"/>
            </a:pPr>
            <a:r>
              <a:rPr lang="sv-SE" b="0" i="0" dirty="0">
                <a:solidFill>
                  <a:srgbClr val="464646"/>
                </a:solidFill>
                <a:effectLst/>
                <a:latin typeface="+mj-lt"/>
              </a:rPr>
              <a:t>Genom att röra honungen direkt efter slungning kan man kontrollera kristalliseringen.</a:t>
            </a:r>
            <a:endParaRPr lang="sv-SE" dirty="0">
              <a:latin typeface="+mj-lt"/>
              <a:cs typeface="Times New Roman" panose="02020603050405020304" pitchFamily="18" charset="0"/>
            </a:endParaRPr>
          </a:p>
          <a:p>
            <a:pPr marL="285750" indent="-285750" algn="l">
              <a:buFont typeface="Arial" panose="020B0604020202020204" pitchFamily="34" charset="0"/>
              <a:buChar char="•"/>
            </a:pPr>
            <a:r>
              <a:rPr lang="sv-SE" b="0" i="0" dirty="0">
                <a:solidFill>
                  <a:srgbClr val="5E5E5E"/>
                </a:solidFill>
                <a:effectLst/>
                <a:latin typeface="+mj-lt"/>
              </a:rPr>
              <a:t>Det finns både manuella honungsrörare där honungen rörs för hand eller eldrivna omrörare som underlättar arbetet.</a:t>
            </a:r>
            <a:endParaRPr lang="sv-SE" dirty="0">
              <a:latin typeface="+mj-lt"/>
            </a:endParaRPr>
          </a:p>
        </p:txBody>
      </p:sp>
      <p:sp>
        <p:nvSpPr>
          <p:cNvPr id="4" name="Platshållare för datum 3">
            <a:extLst>
              <a:ext uri="{FF2B5EF4-FFF2-40B4-BE49-F238E27FC236}">
                <a16:creationId xmlns:a16="http://schemas.microsoft.com/office/drawing/2014/main" id="{3C58F9B5-98E6-9F31-B8CF-3BB2FE96BE3F}"/>
              </a:ext>
            </a:extLst>
          </p:cNvPr>
          <p:cNvSpPr>
            <a:spLocks noGrp="1"/>
          </p:cNvSpPr>
          <p:nvPr>
            <p:ph type="dt" sz="half" idx="10"/>
          </p:nvPr>
        </p:nvSpPr>
        <p:spPr/>
        <p:txBody>
          <a:bodyPr/>
          <a:lstStyle/>
          <a:p>
            <a:fld id="{20AD21F7-0EBC-49E5-8FED-62E43AFE7F67}" type="datetime1">
              <a:rPr lang="sv-SE" smtClean="0"/>
              <a:t>2025-02-09</a:t>
            </a:fld>
            <a:endParaRPr lang="sv-SE"/>
          </a:p>
        </p:txBody>
      </p:sp>
      <p:pic>
        <p:nvPicPr>
          <p:cNvPr id="5" name="Bildobjekt 4">
            <a:extLst>
              <a:ext uri="{FF2B5EF4-FFF2-40B4-BE49-F238E27FC236}">
                <a16:creationId xmlns:a16="http://schemas.microsoft.com/office/drawing/2014/main" id="{CE6EDE1B-F1A6-E8EC-B4D7-47067F7620D8}"/>
              </a:ext>
            </a:extLst>
          </p:cNvPr>
          <p:cNvPicPr>
            <a:picLocks noChangeAspect="1"/>
          </p:cNvPicPr>
          <p:nvPr/>
        </p:nvPicPr>
        <p:blipFill>
          <a:blip r:embed="rId3"/>
          <a:stretch>
            <a:fillRect/>
          </a:stretch>
        </p:blipFill>
        <p:spPr>
          <a:xfrm>
            <a:off x="7921145" y="2307264"/>
            <a:ext cx="2177016" cy="387025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732575177"/>
      </p:ext>
    </p:extLst>
  </p:cSld>
  <p:clrMapOvr>
    <a:masterClrMapping/>
  </p:clrMapOvr>
</p:sld>
</file>

<file path=ppt/theme/theme1.xml><?xml version="1.0" encoding="utf-8"?>
<a:theme xmlns:a="http://schemas.openxmlformats.org/drawingml/2006/main" name="Office-tema">
  <a:themeElements>
    <a:clrScheme name="Biodlarna palett">
      <a:dk1>
        <a:srgbClr val="000000"/>
      </a:dk1>
      <a:lt1>
        <a:srgbClr val="FFFFFF"/>
      </a:lt1>
      <a:dk2>
        <a:srgbClr val="FFFFFF"/>
      </a:dk2>
      <a:lt2>
        <a:srgbClr val="000000"/>
      </a:lt2>
      <a:accent1>
        <a:srgbClr val="FF9900"/>
      </a:accent1>
      <a:accent2>
        <a:srgbClr val="C99801"/>
      </a:accent2>
      <a:accent3>
        <a:srgbClr val="FEBD5E"/>
      </a:accent3>
      <a:accent4>
        <a:srgbClr val="FDCB34"/>
      </a:accent4>
      <a:accent5>
        <a:srgbClr val="FFEF7B"/>
      </a:accent5>
      <a:accent6>
        <a:srgbClr val="FFF9D3"/>
      </a:accent6>
      <a:hlink>
        <a:srgbClr val="0051BA"/>
      </a:hlink>
      <a:folHlink>
        <a:srgbClr val="FFE523"/>
      </a:folHlink>
    </a:clrScheme>
    <a:fontScheme name="Biodlarna tecken">
      <a:majorFont>
        <a:latin typeface="Trebuchet MS"/>
        <a:ea typeface=""/>
        <a:cs typeface=""/>
      </a:majorFont>
      <a:minorFont>
        <a:latin typeface="Trebuchet MS"/>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mall Biodlarna.potx" id="{AB193F6A-E440-452A-90C3-ACB4520F52FB}" vid="{0EA0CE28-EB50-4E20-BF13-CBCC86C01D0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713D16DB00AC144C99E3851ADF14128E" ma:contentTypeVersion="11" ma:contentTypeDescription="Skapa ett nytt dokument." ma:contentTypeScope="" ma:versionID="134ee10c79c8a7ba68ee75060cc76026">
  <xsd:schema xmlns:xsd="http://www.w3.org/2001/XMLSchema" xmlns:xs="http://www.w3.org/2001/XMLSchema" xmlns:p="http://schemas.microsoft.com/office/2006/metadata/properties" xmlns:ns2="7134e5d6-8d1a-4803-aeec-2fc7aba59231" xmlns:ns3="24be2b87-dbea-43e7-ae5c-b4aab4c12e5f" targetNamespace="http://schemas.microsoft.com/office/2006/metadata/properties" ma:root="true" ma:fieldsID="4c39866ea636b136d003659738c21ae9" ns2:_="" ns3:_="">
    <xsd:import namespace="7134e5d6-8d1a-4803-aeec-2fc7aba59231"/>
    <xsd:import namespace="24be2b87-dbea-43e7-ae5c-b4aab4c12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34e5d6-8d1a-4803-aeec-2fc7aba5923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c76a1ed7-6710-4c92-be3d-022aab37ab8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4be2b87-dbea-43e7-ae5c-b4aab4c12e5f"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5f35bb69-d7d5-4720-ad0a-afc92d15a8fb}" ma:internalName="TaxCatchAll" ma:showField="CatchAllData" ma:web="24be2b87-dbea-43e7-ae5c-b4aab4c12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134e5d6-8d1a-4803-aeec-2fc7aba59231">
      <Terms xmlns="http://schemas.microsoft.com/office/infopath/2007/PartnerControls"/>
    </lcf76f155ced4ddcb4097134ff3c332f>
    <TaxCatchAll xmlns="24be2b87-dbea-43e7-ae5c-b4aab4c12e5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197136-88EE-461C-8E2D-48319844B6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34e5d6-8d1a-4803-aeec-2fc7aba59231"/>
    <ds:schemaRef ds:uri="24be2b87-dbea-43e7-ae5c-b4aab4c12e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45F3973-AC59-466A-9A59-01CB88608015}">
  <ds:schemaRefs>
    <ds:schemaRef ds:uri="http://schemas.microsoft.com/office/2006/metadata/properties"/>
    <ds:schemaRef ds:uri="http://purl.org/dc/dcmitype/"/>
    <ds:schemaRef ds:uri="7134e5d6-8d1a-4803-aeec-2fc7aba59231"/>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24be2b87-dbea-43e7-ae5c-b4aab4c12e5f"/>
    <ds:schemaRef ds:uri="http://www.w3.org/XML/1998/namespace"/>
    <ds:schemaRef ds:uri="http://purl.org/dc/terms/"/>
  </ds:schemaRefs>
</ds:datastoreItem>
</file>

<file path=customXml/itemProps3.xml><?xml version="1.0" encoding="utf-8"?>
<ds:datastoreItem xmlns:ds="http://schemas.openxmlformats.org/officeDocument/2006/customXml" ds:itemID="{C0B8A49A-7B4A-44B5-8049-1833CDC051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mall Biodlarna</Template>
  <TotalTime>1307</TotalTime>
  <Words>1595</Words>
  <Application>Microsoft Office PowerPoint</Application>
  <PresentationFormat>Bredbild</PresentationFormat>
  <Paragraphs>185</Paragraphs>
  <Slides>13</Slides>
  <Notes>12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Arial</vt:lpstr>
      <vt:lpstr>Calibri</vt:lpstr>
      <vt:lpstr>Trebuchet MS</vt:lpstr>
      <vt:lpstr>Office-tema</vt:lpstr>
      <vt:lpstr>Säker Honungshantering -grundläggande honungsberedning</vt:lpstr>
      <vt:lpstr>Innehåll Beredning och kristallisation</vt:lpstr>
      <vt:lpstr>Enzymer och PH-värde</vt:lpstr>
      <vt:lpstr>Kristallisation</vt:lpstr>
      <vt:lpstr>Rimfrost</vt:lpstr>
      <vt:lpstr>Temperatur</vt:lpstr>
      <vt:lpstr>Honungens sammansättning</vt:lpstr>
      <vt:lpstr>Beredningssätt</vt:lpstr>
      <vt:lpstr>Röra honungen</vt:lpstr>
      <vt:lpstr>Ympa honung med ekobimetoden</vt:lpstr>
      <vt:lpstr>Ympa honung med ekobimetoden</vt:lpstr>
      <vt:lpstr>Lagring av honung</vt:lpstr>
      <vt:lpstr>Mer info finns på</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Richard Johansson</dc:creator>
  <cp:lastModifiedBy>Fredrik Pettersson</cp:lastModifiedBy>
  <cp:revision>204</cp:revision>
  <dcterms:created xsi:type="dcterms:W3CDTF">2023-12-30T16:58:53Z</dcterms:created>
  <dcterms:modified xsi:type="dcterms:W3CDTF">2025-02-09T13:12:06Z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0x010100713D16DB00AC144C99E3851ADF14128E</vt:lpwstr>
  </property>
  <property fmtid="{D5CDD505-2E9C-101B-9397-08002B2CF9AE}" pid="3" name="MediaServiceImageTags">
    <vt:lpwstr/>
  </property>
</Properties>
</file>