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260" r:id="rId5"/>
    <p:sldId id="259" r:id="rId6"/>
    <p:sldId id="303" r:id="rId7"/>
    <p:sldId id="311" r:id="rId8"/>
    <p:sldId id="310" r:id="rId9"/>
    <p:sldId id="309" r:id="rId10"/>
    <p:sldId id="308" r:id="rId11"/>
    <p:sldId id="314" r:id="rId12"/>
    <p:sldId id="315" r:id="rId13"/>
    <p:sldId id="313" r:id="rId14"/>
    <p:sldId id="307" r:id="rId15"/>
    <p:sldId id="318" r:id="rId16"/>
    <p:sldId id="317" r:id="rId17"/>
    <p:sldId id="321" r:id="rId18"/>
    <p:sldId id="316" r:id="rId19"/>
    <p:sldId id="28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37DB3A-D500-D86A-35B8-70B0FFC26002}" v="6" dt="2025-01-30T18:23:29.0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78429" autoAdjust="0"/>
  </p:normalViewPr>
  <p:slideViewPr>
    <p:cSldViewPr snapToGrid="0">
      <p:cViewPr varScale="1">
        <p:scale>
          <a:sx n="75" d="100"/>
          <a:sy n="75" d="100"/>
        </p:scale>
        <p:origin x="1950" y="3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22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ard Johansson" userId="S::richard.johansson@biodlarna.se::0c56e746-93d7-4bfb-af80-82c26a7e0231" providerId="AD" clId="Web-{95397E0C-C148-88B6-58DA-64E0E6740947}"/>
    <pc:docChg chg="modSld">
      <pc:chgData name="Richard Johansson" userId="S::richard.johansson@biodlarna.se::0c56e746-93d7-4bfb-af80-82c26a7e0231" providerId="AD" clId="Web-{95397E0C-C148-88B6-58DA-64E0E6740947}" dt="2025-01-28T07:19:54.566" v="101" actId="20577"/>
      <pc:docMkLst>
        <pc:docMk/>
      </pc:docMkLst>
      <pc:sldChg chg="modSp">
        <pc:chgData name="Richard Johansson" userId="S::richard.johansson@biodlarna.se::0c56e746-93d7-4bfb-af80-82c26a7e0231" providerId="AD" clId="Web-{95397E0C-C148-88B6-58DA-64E0E6740947}" dt="2025-01-28T07:19:54.566" v="101" actId="20577"/>
        <pc:sldMkLst>
          <pc:docMk/>
          <pc:sldMk cId="3558699168" sldId="259"/>
        </pc:sldMkLst>
        <pc:spChg chg="mod">
          <ac:chgData name="Richard Johansson" userId="S::richard.johansson@biodlarna.se::0c56e746-93d7-4bfb-af80-82c26a7e0231" providerId="AD" clId="Web-{95397E0C-C148-88B6-58DA-64E0E6740947}" dt="2025-01-28T07:19:50.613" v="99" actId="20577"/>
          <ac:spMkLst>
            <pc:docMk/>
            <pc:sldMk cId="3558699168" sldId="259"/>
            <ac:spMk id="2" creationId="{FA28A027-2127-3240-BE7C-DE46D9349CCE}"/>
          </ac:spMkLst>
        </pc:spChg>
        <pc:spChg chg="mod">
          <ac:chgData name="Richard Johansson" userId="S::richard.johansson@biodlarna.se::0c56e746-93d7-4bfb-af80-82c26a7e0231" providerId="AD" clId="Web-{95397E0C-C148-88B6-58DA-64E0E6740947}" dt="2025-01-28T07:19:54.566" v="101" actId="20577"/>
          <ac:spMkLst>
            <pc:docMk/>
            <pc:sldMk cId="3558699168" sldId="259"/>
            <ac:spMk id="6" creationId="{4E96EAB6-2F3A-2735-EC54-184BD3C566F3}"/>
          </ac:spMkLst>
        </pc:spChg>
        <pc:picChg chg="mod">
          <ac:chgData name="Richard Johansson" userId="S::richard.johansson@biodlarna.se::0c56e746-93d7-4bfb-af80-82c26a7e0231" providerId="AD" clId="Web-{95397E0C-C148-88B6-58DA-64E0E6740947}" dt="2025-01-28T07:19:31.706" v="95" actId="14100"/>
          <ac:picMkLst>
            <pc:docMk/>
            <pc:sldMk cId="3558699168" sldId="259"/>
            <ac:picMk id="7" creationId="{EEEC40CE-98A8-D7DC-6670-DBD006F51AA8}"/>
          </ac:picMkLst>
        </pc:picChg>
      </pc:sldChg>
    </pc:docChg>
  </pc:docChgLst>
  <pc:docChgLst>
    <pc:chgData name="Richard Johansson" userId="S::richard.johansson@biodlarna.se::0c56e746-93d7-4bfb-af80-82c26a7e0231" providerId="AD" clId="Web-{4B37DB3A-D500-D86A-35B8-70B0FFC26002}"/>
    <pc:docChg chg="modSld">
      <pc:chgData name="Richard Johansson" userId="S::richard.johansson@biodlarna.se::0c56e746-93d7-4bfb-af80-82c26a7e0231" providerId="AD" clId="Web-{4B37DB3A-D500-D86A-35B8-70B0FFC26002}" dt="2025-01-30T18:23:29.028" v="563" actId="1076"/>
      <pc:docMkLst>
        <pc:docMk/>
      </pc:docMkLst>
      <pc:sldChg chg="modNotes">
        <pc:chgData name="Richard Johansson" userId="S::richard.johansson@biodlarna.se::0c56e746-93d7-4bfb-af80-82c26a7e0231" providerId="AD" clId="Web-{4B37DB3A-D500-D86A-35B8-70B0FFC26002}" dt="2025-01-30T17:43:12.267" v="61"/>
        <pc:sldMkLst>
          <pc:docMk/>
          <pc:sldMk cId="3558699168" sldId="259"/>
        </pc:sldMkLst>
      </pc:sldChg>
      <pc:sldChg chg="modNotes">
        <pc:chgData name="Richard Johansson" userId="S::richard.johansson@biodlarna.se::0c56e746-93d7-4bfb-af80-82c26a7e0231" providerId="AD" clId="Web-{4B37DB3A-D500-D86A-35B8-70B0FFC26002}" dt="2025-01-30T17:41:31.391" v="29"/>
        <pc:sldMkLst>
          <pc:docMk/>
          <pc:sldMk cId="2523834647" sldId="260"/>
        </pc:sldMkLst>
      </pc:sldChg>
      <pc:sldChg chg="addSp delSp modSp modNotes">
        <pc:chgData name="Richard Johansson" userId="S::richard.johansson@biodlarna.se::0c56e746-93d7-4bfb-af80-82c26a7e0231" providerId="AD" clId="Web-{4B37DB3A-D500-D86A-35B8-70B0FFC26002}" dt="2025-01-30T18:23:29.028" v="563" actId="1076"/>
        <pc:sldMkLst>
          <pc:docMk/>
          <pc:sldMk cId="1851978950" sldId="282"/>
        </pc:sldMkLst>
        <pc:spChg chg="del">
          <ac:chgData name="Richard Johansson" userId="S::richard.johansson@biodlarna.se::0c56e746-93d7-4bfb-af80-82c26a7e0231" providerId="AD" clId="Web-{4B37DB3A-D500-D86A-35B8-70B0FFC26002}" dt="2025-01-30T18:23:20.809" v="561"/>
          <ac:spMkLst>
            <pc:docMk/>
            <pc:sldMk cId="1851978950" sldId="282"/>
            <ac:spMk id="2" creationId="{B9046BFE-4E64-67F5-A19A-A8A2E60C3980}"/>
          </ac:spMkLst>
        </pc:spChg>
        <pc:spChg chg="add del mod">
          <ac:chgData name="Richard Johansson" userId="S::richard.johansson@biodlarna.se::0c56e746-93d7-4bfb-af80-82c26a7e0231" providerId="AD" clId="Web-{4B37DB3A-D500-D86A-35B8-70B0FFC26002}" dt="2025-01-30T18:23:25.278" v="562"/>
          <ac:spMkLst>
            <pc:docMk/>
            <pc:sldMk cId="1851978950" sldId="282"/>
            <ac:spMk id="4" creationId="{D0CD7B96-45F2-4CEC-19E3-CFE4D0678227}"/>
          </ac:spMkLst>
        </pc:spChg>
        <pc:picChg chg="mod">
          <ac:chgData name="Richard Johansson" userId="S::richard.johansson@biodlarna.se::0c56e746-93d7-4bfb-af80-82c26a7e0231" providerId="AD" clId="Web-{4B37DB3A-D500-D86A-35B8-70B0FFC26002}" dt="2025-01-30T18:23:29.028" v="563" actId="1076"/>
          <ac:picMkLst>
            <pc:docMk/>
            <pc:sldMk cId="1851978950" sldId="282"/>
            <ac:picMk id="5" creationId="{FD39A8F6-BD29-6072-7A30-06B5B2F4A8C8}"/>
          </ac:picMkLst>
        </pc:picChg>
      </pc:sldChg>
      <pc:sldChg chg="modNotes">
        <pc:chgData name="Richard Johansson" userId="S::richard.johansson@biodlarna.se::0c56e746-93d7-4bfb-af80-82c26a7e0231" providerId="AD" clId="Web-{4B37DB3A-D500-D86A-35B8-70B0FFC26002}" dt="2025-01-30T17:48:25.286" v="144"/>
        <pc:sldMkLst>
          <pc:docMk/>
          <pc:sldMk cId="2460130476" sldId="303"/>
        </pc:sldMkLst>
      </pc:sldChg>
      <pc:sldChg chg="modNotes">
        <pc:chgData name="Richard Johansson" userId="S::richard.johansson@biodlarna.se::0c56e746-93d7-4bfb-af80-82c26a7e0231" providerId="AD" clId="Web-{4B37DB3A-D500-D86A-35B8-70B0FFC26002}" dt="2025-01-30T18:13:06.990" v="428"/>
        <pc:sldMkLst>
          <pc:docMk/>
          <pc:sldMk cId="1342603851" sldId="307"/>
        </pc:sldMkLst>
      </pc:sldChg>
      <pc:sldChg chg="modNotes">
        <pc:chgData name="Richard Johansson" userId="S::richard.johansson@biodlarna.se::0c56e746-93d7-4bfb-af80-82c26a7e0231" providerId="AD" clId="Web-{4B37DB3A-D500-D86A-35B8-70B0FFC26002}" dt="2025-01-30T17:59:05.481" v="263"/>
        <pc:sldMkLst>
          <pc:docMk/>
          <pc:sldMk cId="2134876233" sldId="308"/>
        </pc:sldMkLst>
      </pc:sldChg>
      <pc:sldChg chg="modNotes">
        <pc:chgData name="Richard Johansson" userId="S::richard.johansson@biodlarna.se::0c56e746-93d7-4bfb-af80-82c26a7e0231" providerId="AD" clId="Web-{4B37DB3A-D500-D86A-35B8-70B0FFC26002}" dt="2025-01-30T17:56:50.323" v="228"/>
        <pc:sldMkLst>
          <pc:docMk/>
          <pc:sldMk cId="1948998690" sldId="309"/>
        </pc:sldMkLst>
      </pc:sldChg>
      <pc:sldChg chg="modNotes">
        <pc:chgData name="Richard Johansson" userId="S::richard.johansson@biodlarna.se::0c56e746-93d7-4bfb-af80-82c26a7e0231" providerId="AD" clId="Web-{4B37DB3A-D500-D86A-35B8-70B0FFC26002}" dt="2025-01-30T17:55:50.744" v="186"/>
        <pc:sldMkLst>
          <pc:docMk/>
          <pc:sldMk cId="3463406681" sldId="310"/>
        </pc:sldMkLst>
      </pc:sldChg>
      <pc:sldChg chg="modNotes">
        <pc:chgData name="Richard Johansson" userId="S::richard.johansson@biodlarna.se::0c56e746-93d7-4bfb-af80-82c26a7e0231" providerId="AD" clId="Web-{4B37DB3A-D500-D86A-35B8-70B0FFC26002}" dt="2025-01-30T17:54:30.009" v="156"/>
        <pc:sldMkLst>
          <pc:docMk/>
          <pc:sldMk cId="3556995621" sldId="311"/>
        </pc:sldMkLst>
      </pc:sldChg>
      <pc:sldChg chg="modNotes">
        <pc:chgData name="Richard Johansson" userId="S::richard.johansson@biodlarna.se::0c56e746-93d7-4bfb-af80-82c26a7e0231" providerId="AD" clId="Web-{4B37DB3A-D500-D86A-35B8-70B0FFC26002}" dt="2025-01-30T18:11:56.583" v="379"/>
        <pc:sldMkLst>
          <pc:docMk/>
          <pc:sldMk cId="2746602615" sldId="313"/>
        </pc:sldMkLst>
      </pc:sldChg>
      <pc:sldChg chg="modNotes">
        <pc:chgData name="Richard Johansson" userId="S::richard.johansson@biodlarna.se::0c56e746-93d7-4bfb-af80-82c26a7e0231" providerId="AD" clId="Web-{4B37DB3A-D500-D86A-35B8-70B0FFC26002}" dt="2025-01-30T18:05:45.235" v="315"/>
        <pc:sldMkLst>
          <pc:docMk/>
          <pc:sldMk cId="457392967" sldId="314"/>
        </pc:sldMkLst>
      </pc:sldChg>
      <pc:sldChg chg="modNotes">
        <pc:chgData name="Richard Johansson" userId="S::richard.johansson@biodlarna.se::0c56e746-93d7-4bfb-af80-82c26a7e0231" providerId="AD" clId="Web-{4B37DB3A-D500-D86A-35B8-70B0FFC26002}" dt="2025-01-30T18:08:21.253" v="354"/>
        <pc:sldMkLst>
          <pc:docMk/>
          <pc:sldMk cId="4140474103" sldId="315"/>
        </pc:sldMkLst>
      </pc:sldChg>
      <pc:sldChg chg="modNotes">
        <pc:chgData name="Richard Johansson" userId="S::richard.johansson@biodlarna.se::0c56e746-93d7-4bfb-af80-82c26a7e0231" providerId="AD" clId="Web-{4B37DB3A-D500-D86A-35B8-70B0FFC26002}" dt="2025-01-30T18:22:47.387" v="556"/>
        <pc:sldMkLst>
          <pc:docMk/>
          <pc:sldMk cId="1900816523" sldId="316"/>
        </pc:sldMkLst>
      </pc:sldChg>
      <pc:sldChg chg="modNotes">
        <pc:chgData name="Richard Johansson" userId="S::richard.johansson@biodlarna.se::0c56e746-93d7-4bfb-af80-82c26a7e0231" providerId="AD" clId="Web-{4B37DB3A-D500-D86A-35B8-70B0FFC26002}" dt="2025-01-30T18:17:47.259" v="492"/>
        <pc:sldMkLst>
          <pc:docMk/>
          <pc:sldMk cId="798084808" sldId="317"/>
        </pc:sldMkLst>
      </pc:sldChg>
      <pc:sldChg chg="modNotes">
        <pc:chgData name="Richard Johansson" userId="S::richard.johansson@biodlarna.se::0c56e746-93d7-4bfb-af80-82c26a7e0231" providerId="AD" clId="Web-{4B37DB3A-D500-D86A-35B8-70B0FFC26002}" dt="2025-01-30T18:16:40.086" v="456"/>
        <pc:sldMkLst>
          <pc:docMk/>
          <pc:sldMk cId="3657457359" sldId="318"/>
        </pc:sldMkLst>
      </pc:sldChg>
      <pc:sldChg chg="modNotes">
        <pc:chgData name="Richard Johansson" userId="S::richard.johansson@biodlarna.se::0c56e746-93d7-4bfb-af80-82c26a7e0231" providerId="AD" clId="Web-{4B37DB3A-D500-D86A-35B8-70B0FFC26002}" dt="2025-01-30T18:20:38.245" v="542"/>
        <pc:sldMkLst>
          <pc:docMk/>
          <pc:sldMk cId="1748915626" sldId="32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7382F69-4E59-4E6D-A75B-78F36935B3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304E241-A7A6-42E1-A7B1-EF431DABF22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31BFE-DC96-497F-B940-844E4426B40B}" type="datetimeFigureOut">
              <a:rPr lang="sv-SE" smtClean="0"/>
              <a:t>2025-04-07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81A7066-582F-40DE-A588-969F2C52BD4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4BB3D5A-6941-42D1-A1AB-8A2F9E1E58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FC5D-4AC1-4267-8748-A24D9BD100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165169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49D72-2319-4CF9-B4F9-8761F1757738}" type="datetimeFigureOut">
              <a:rPr lang="sv-SE" smtClean="0"/>
              <a:t>2025-04-07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CC0E0-4C9D-481F-AFF8-6951EAF740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495733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ea typeface="Calibri"/>
                <a:cs typeface="Calibri"/>
              </a:rPr>
              <a:t>Säker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Honungshantering</a:t>
            </a:r>
            <a:r>
              <a:rPr lang="en-US" dirty="0">
                <a:ea typeface="Calibri"/>
                <a:cs typeface="Calibri"/>
              </a:rPr>
              <a:t>, </a:t>
            </a:r>
          </a:p>
          <a:p>
            <a:r>
              <a:rPr lang="en-US" dirty="0">
                <a:ea typeface="Calibri"/>
                <a:cs typeface="Calibri"/>
              </a:rPr>
              <a:t>del 2, 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 err="1">
                <a:ea typeface="Calibri"/>
                <a:cs typeface="Calibri"/>
              </a:rPr>
              <a:t>övriga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rutiner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och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dokumentation</a:t>
            </a:r>
            <a:r>
              <a:rPr lang="en-US" dirty="0">
                <a:ea typeface="Calibri"/>
                <a:cs typeface="Calibri"/>
              </a:rPr>
              <a:t>.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 err="1">
                <a:ea typeface="Calibri"/>
                <a:cs typeface="Calibri"/>
              </a:rPr>
              <a:t>Utbildningsmaterial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framtaget</a:t>
            </a:r>
            <a:r>
              <a:rPr lang="en-US" dirty="0">
                <a:ea typeface="Calibri"/>
                <a:cs typeface="Calibri"/>
              </a:rPr>
              <a:t> av </a:t>
            </a:r>
            <a:r>
              <a:rPr lang="en-US" dirty="0" err="1">
                <a:ea typeface="Calibri"/>
                <a:cs typeface="Calibri"/>
              </a:rPr>
              <a:t>Sveriges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Biodlares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Riksförbund</a:t>
            </a:r>
            <a:r>
              <a:rPr lang="en-US" dirty="0"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3384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6041E-E7C2-AE0A-D31A-53D267257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0F24E3B-027F-4809-F536-CA5F379765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F1E9559-A6E4-5D2E-4B50-89386C244A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Branschens rekommendationer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/>
              <a:t>Avfall ska hanteras och tas omhand så att livsmedel inte kontamineras.</a:t>
            </a:r>
          </a:p>
          <a:p>
            <a:endParaRPr lang="sv-SE" dirty="0"/>
          </a:p>
          <a:p>
            <a:r>
              <a:rPr lang="sv-SE" dirty="0"/>
              <a:t>Kontrollera att leverantören av konsumentförpackningen är ansluten till producentansvar för förpackningar.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Samtliga lokaler ska vara rena så att honung inte kontamineras.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Redskap, materiel och kärl ska vara rena.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Vatten som används i produktionslokalen ska vara av tjänlig kvalitet som dricksvatten.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Honungsproducenter med vatten från egen brunn ska ta bakterieprov samt </a:t>
            </a:r>
            <a:r>
              <a:rPr lang="sv-SE" dirty="0" err="1"/>
              <a:t>kemprov</a:t>
            </a:r>
            <a:r>
              <a:rPr lang="sv-SE" dirty="0"/>
              <a:t> med de intervall som respektive kommun anvisar. Extra prov bör tas efter extraordinär snösmältning eller skyfall.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Torkning efter diskning sker normalt genom avrinning och självtorkning.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Eventuella kemikalier till exempel bekämpningsmedel mot </a:t>
            </a:r>
            <a:r>
              <a:rPr lang="sv-SE" dirty="0" err="1"/>
              <a:t>varroa</a:t>
            </a:r>
            <a:r>
              <a:rPr lang="sv-SE" dirty="0"/>
              <a:t> hanteras enligt lokala föreskrifter.</a:t>
            </a:r>
            <a:endParaRPr lang="sv-SE" dirty="0">
              <a:ea typeface="Calibri"/>
              <a:cs typeface="Calibri"/>
            </a:endParaRPr>
          </a:p>
          <a:p>
            <a:br>
              <a:rPr lang="en-US" dirty="0"/>
            </a:br>
            <a:endParaRPr lang="en-US" dirty="0"/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61177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CF37F-C6B9-D0B5-9BDA-59938E5C3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F2A271A-5FE4-9FD8-3FF7-51FCAC6D57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BD95E1A-3BF9-E697-89E3-74B93E7BC8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Underhåll av lokaler och materiel.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Fara. 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Undermåligt underhåll kan öka risken för kontaminering av honungen.</a:t>
            </a: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6849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1DBC5-7A2F-F526-AB80-2DBF55E04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116912F-8D26-78EC-CDA5-34EEA05DF7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ABFE9CB-158A-B387-AE20-1502A8BD6A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Lagstiftningens krav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/>
              <a:t>Allmänna krav på god hygien.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Underhåll ska omfatta såväl utrustning som lokaler.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Alla föremål, tillbehör och utrustning som kommer i kontakt med livsmedel ska hållas i gott skick och vara godkända för livsmedelshantering för att minska risken för kontaminering.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Branschens rekommendationer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Se över redskap och materiel fortlöpande.</a:t>
            </a:r>
          </a:p>
          <a:p>
            <a:endParaRPr lang="sv-SE" dirty="0"/>
          </a:p>
          <a:p>
            <a:r>
              <a:rPr lang="sv-SE" dirty="0"/>
              <a:t>Byt ut sådant som inte längre uppfyller sin funktion.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88517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262F8-1D93-C477-2F7A-F399295C9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F27C8A5B-400B-3479-8584-BF24755FBF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A156C01-C9EC-4ADC-4C6C-E3D71FB769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Dokumentation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Fara att brister i dokumentationen kan medföra att spårbarheten försvåras.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5878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DAC1E-F7F2-1BCD-FC05-7FA116501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660893B-4865-D0DC-F457-AB5FE7D27D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5A6BDA8-9DC4-0F95-96A0-5866301605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Lagstiftningens krav.</a:t>
            </a:r>
          </a:p>
          <a:p>
            <a:endParaRPr lang="sv-SE" dirty="0"/>
          </a:p>
          <a:p>
            <a:endParaRPr lang="en-US" dirty="0"/>
          </a:p>
          <a:p>
            <a:r>
              <a:rPr lang="sv-SE" dirty="0"/>
              <a:t>Användning av läkemedel dokumenteras.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Skadedjursbekämpning dokumenteras.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Viktkontroll dokumenteras.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Genomförda analyser och kontroller ska dokumenteras.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När myndigheterna genomför kontroller ska de lämna ett protokoll och företagare ska åtgärda identifierade brister.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Biodlare som levererar små mängder upp till 1000 kilo honung och andra primärprodukter från biodlingen ska löpande dokumentera.</a:t>
            </a:r>
          </a:p>
          <a:p>
            <a:br>
              <a:rPr lang="sv-SE" dirty="0">
                <a:cs typeface="+mn-lt"/>
              </a:rPr>
            </a:br>
            <a:r>
              <a:rPr lang="sv-SE" dirty="0"/>
              <a:t> Det totala antalet skördade kupor.</a:t>
            </a:r>
          </a:p>
          <a:p>
            <a:br>
              <a:rPr lang="sv-SE" dirty="0">
                <a:cs typeface="+mn-lt"/>
              </a:rPr>
            </a:br>
            <a:r>
              <a:rPr lang="sv-SE" dirty="0"/>
              <a:t> Den totala produktionsmängden.</a:t>
            </a:r>
          </a:p>
          <a:p>
            <a:br>
              <a:rPr lang="sv-SE" dirty="0">
                <a:cs typeface="+mn-lt"/>
              </a:rPr>
            </a:br>
            <a:r>
              <a:rPr lang="sv-SE" dirty="0"/>
              <a:t> Den mängd produkter som har levererats till konsumenter.</a:t>
            </a:r>
          </a:p>
          <a:p>
            <a:br>
              <a:rPr lang="sv-SE" dirty="0">
                <a:cs typeface="+mn-lt"/>
              </a:rPr>
            </a:br>
            <a:r>
              <a:rPr lang="sv-SE" dirty="0"/>
              <a:t> Datum för leveransen.</a:t>
            </a:r>
            <a:endParaRPr lang="sv-SE" dirty="0">
              <a:ea typeface="Calibri"/>
              <a:cs typeface="Calibri"/>
            </a:endParaRPr>
          </a:p>
          <a:p>
            <a:br>
              <a:rPr lang="en-US" dirty="0"/>
            </a:br>
            <a:endParaRPr lang="en-US" dirty="0"/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99617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6A3CF-F912-AFD1-9DCF-60EF7D065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949EB96-A0A3-7492-6AD4-23B3E2AA40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A023F61-0F36-9ECA-E1A2-8B819CAFF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Branschens rekommendationer.</a:t>
            </a:r>
          </a:p>
          <a:p>
            <a:endParaRPr lang="sv-SE" dirty="0"/>
          </a:p>
          <a:p>
            <a:endParaRPr lang="en-US" dirty="0"/>
          </a:p>
          <a:p>
            <a:r>
              <a:rPr lang="sv-SE" dirty="0"/>
              <a:t>Dokumentation kan ske på olika sätt. Det viktiga är att säkerställa att eventuella missöden kan spåras via honungen till källan.</a:t>
            </a:r>
          </a:p>
          <a:p>
            <a:endParaRPr lang="sv-SE" dirty="0"/>
          </a:p>
          <a:p>
            <a:r>
              <a:rPr lang="sv-SE" dirty="0"/>
              <a:t>Dokumentation kan ske i särskild liggare eller direkt på kvitton, leveranssedlar och dylikt som sedan sparas.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Dokumentation ska innehålla uppgifter om vilka bigårdar och bikupor som har behandlats.</a:t>
            </a:r>
            <a:endParaRPr lang="sv-SE" dirty="0">
              <a:ea typeface="Calibri"/>
              <a:cs typeface="Calibri"/>
            </a:endParaRPr>
          </a:p>
          <a:p>
            <a:br>
              <a:rPr lang="en-US" dirty="0"/>
            </a:br>
            <a:endParaRPr lang="en-US" dirty="0"/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8284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7918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Innehåll.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Foder för </a:t>
            </a:r>
            <a:r>
              <a:rPr lang="sv-SE" dirty="0" err="1"/>
              <a:t>invintring</a:t>
            </a:r>
            <a:r>
              <a:rPr lang="sv-SE" dirty="0"/>
              <a:t> eller stödfodring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Skadedjurshantering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Rengöring och avfall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Underhåll av lokaler och materiel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Dokumentation och sammanställning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Presentationen bygger på kapitel fem i boken Säker honungshantering.</a:t>
            </a:r>
          </a:p>
        </p:txBody>
      </p:sp>
    </p:spTree>
    <p:extLst>
      <p:ext uri="{BB962C8B-B14F-4D97-AF65-F5344CB8AC3E}">
        <p14:creationId xmlns:p14="http://schemas.microsoft.com/office/powerpoint/2010/main" val="466289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48B03-F53F-8BCF-DF3D-9347FA124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34A650AD-F6F3-F7DE-227B-BA7D11C4F2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9D0CAE5-1F38-B6C5-28CE-DED56B8515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Övriga rutiner och dokumentation. 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Foder för </a:t>
            </a:r>
            <a:r>
              <a:rPr lang="sv-SE" dirty="0" err="1">
                <a:ea typeface="Calibri"/>
                <a:cs typeface="Calibri"/>
              </a:rPr>
              <a:t>invintring</a:t>
            </a:r>
            <a:r>
              <a:rPr lang="sv-SE" dirty="0">
                <a:ea typeface="Calibri"/>
                <a:cs typeface="Calibri"/>
              </a:rPr>
              <a:t> och stödfodring.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Fara. 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Om foder finns kvar i ramarna vid skörd riskerar detta att kontaminera honungen som då ej får saluföras som honung.</a:t>
            </a: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8229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850C-8AC9-C8B7-79C2-42EEC8689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F4833F9-0BAC-1705-53F0-1E12273ECD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8ED1FBB-44E0-5FA9-233E-761C75A85A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Lagstiftningens krav.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/>
              <a:t>Honung ska uppfylla specificerade krav för att få kallas honung. 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Honungsproduktion med en produktion över 500 kg skall ska vara registrerad som foderproducent hos länsstyrelsen.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3679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BE256-B1A1-C77B-4929-D1DCE8F17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60CE87C-AFC8-2B2C-D6A2-AD06481D48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1906015-C3ED-411F-D0F8-0F7DB9CA57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Branschens rekommendationer.</a:t>
            </a:r>
          </a:p>
          <a:p>
            <a:endParaRPr lang="sv-SE" dirty="0"/>
          </a:p>
          <a:p>
            <a:endParaRPr lang="en-US" dirty="0"/>
          </a:p>
          <a:p>
            <a:r>
              <a:rPr lang="sv-SE" dirty="0"/>
              <a:t>Utfordring ska anpassas till binas behov så att inget finns kvar vid tidpunkten för binas nektarinsamling nästföljande säsong. 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sv-SE" dirty="0"/>
              <a:t>Eventuellt överblivna ramar med vinterfoder ska avlägsnas innan skattlådor tillförs bisamhället.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Stödfordring av exempelvis avläggare ska ske innan skattlådor tillsätts.  Varken stöd eller drivfodring i samband med honungsproduktion är tillåtet.</a:t>
            </a:r>
            <a:endParaRPr lang="sv-SE" dirty="0">
              <a:ea typeface="Calibri"/>
              <a:cs typeface="Calibri"/>
            </a:endParaRPr>
          </a:p>
          <a:p>
            <a:br>
              <a:rPr lang="en-US" dirty="0"/>
            </a:br>
            <a:endParaRPr lang="en-US" dirty="0"/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21512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4D5F2-134C-BE24-5C19-1D9C2F722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A3A91E1-04FF-61B4-09B7-529DB8433E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79961ED-1DD9-58E8-27DD-3D76E2BC76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Skadedjurshantering.</a:t>
            </a:r>
          </a:p>
          <a:p>
            <a:endParaRPr lang="sv-SE" dirty="0"/>
          </a:p>
          <a:p>
            <a:endParaRPr lang="en-US" dirty="0"/>
          </a:p>
          <a:p>
            <a:r>
              <a:rPr lang="sv-SE" dirty="0">
                <a:ea typeface="Calibri"/>
                <a:cs typeface="Calibri"/>
              </a:rPr>
              <a:t>Fara. 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Skadedjur eller bekämpningsmedel kan förorena honung.</a:t>
            </a:r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02786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4E395-20ED-1272-2663-5E4D340DF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A0AE464-72F0-6A04-2305-D09AE6CB50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203FDEB-51B8-10E5-668F-01C0F0968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Lagstiftningens krav.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>
                <a:ea typeface="Calibri" panose="020F0502020204030204"/>
                <a:cs typeface="Calibri" panose="020F0502020204030204"/>
              </a:rPr>
              <a:t>Skadedjur ska hållas utestängda och vid behov bekämpas.</a:t>
            </a: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35072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B8BA7-CF0C-4486-264B-AD47A387F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6DD1332-AE9B-83A7-A542-47946D3FF3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21D158A-8D7B-CA7F-0AF3-AA0B8AA529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Branschens rekommendationer.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/>
              <a:t>Skadedjur ska inte finnas där honungen hanteras eller förvaras.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Håll rent på golv och i lokalen. Rengöringsrutin ska finnas. 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Se till att dörrar och öppningar ut från lokalerna är stängda för att hindra bin och skadedjur att komma in.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Håll utkik efter spillning och andra spår från insekter, fåglar eller gnagare. 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Bekämpa skadedjur vid behov. Man bör rådfråga skadedjursbekämpare om vilken åtgärd som bör sättas in om skadedjuren inte kan bekämpas med de vanliga metoderna exempelvis råttfällor eller flugfällor. </a:t>
            </a:r>
          </a:p>
          <a:p>
            <a:br>
              <a:rPr lang="sv-SE" dirty="0">
                <a:cs typeface="+mn-lt"/>
              </a:rPr>
            </a:br>
            <a:r>
              <a:rPr lang="sv-SE" dirty="0"/>
              <a:t>Skadedjursbekämpning ska dokumenteras med hur, när och var och av vem som utförde bekämpningen.</a:t>
            </a:r>
            <a:endParaRPr lang="sv-SE" dirty="0">
              <a:ea typeface="Calibri"/>
              <a:cs typeface="Calibri"/>
            </a:endParaRPr>
          </a:p>
          <a:p>
            <a:br>
              <a:rPr lang="en-US" dirty="0"/>
            </a:br>
            <a:endParaRPr lang="en-US" dirty="0"/>
          </a:p>
          <a:p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5041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FD650-CD6F-BA2A-C540-F88BF9EBF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33139184-52FB-56B8-BCE6-353D0E6D95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11C332C-F203-809E-D194-92E80BF3B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ea typeface="Calibri"/>
                <a:cs typeface="Calibri"/>
              </a:rPr>
              <a:t>Rengöring och avfall.</a:t>
            </a:r>
          </a:p>
          <a:p>
            <a:endParaRPr lang="sv-SE" dirty="0">
              <a:ea typeface="Calibri"/>
              <a:cs typeface="Calibri"/>
            </a:endParaRPr>
          </a:p>
          <a:p>
            <a:endParaRPr lang="sv-SE" dirty="0"/>
          </a:p>
          <a:p>
            <a:r>
              <a:rPr lang="sv-SE" dirty="0">
                <a:ea typeface="Calibri" panose="020F0502020204030204"/>
                <a:cs typeface="Calibri" panose="020F0502020204030204"/>
              </a:rPr>
              <a:t>Fara. </a:t>
            </a:r>
            <a:r>
              <a:rPr lang="sv-SE" dirty="0"/>
              <a:t>Dålig rengöring av redskap och kärl kan öka risken för förorening av honungen.</a:t>
            </a: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r>
              <a:rPr lang="sv-SE" dirty="0"/>
              <a:t>Förpackningar utan erlagd förpackningsavgift.</a:t>
            </a: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r>
              <a:rPr lang="sv-SE" dirty="0"/>
              <a:t>Avfallshantering drar till sig skadedjur.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>
                <a:ea typeface="Calibri"/>
                <a:cs typeface="Calibri"/>
              </a:rPr>
              <a:t>Lagstiftningens krav.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Lokaler, utrustning och materiel som används vid livsmedelsproduktion ska hållas rena och rengöras regelbundet.</a:t>
            </a:r>
          </a:p>
          <a:p>
            <a:endParaRPr lang="sv-SE" dirty="0"/>
          </a:p>
          <a:p>
            <a:r>
              <a:rPr lang="sv-SE" dirty="0"/>
              <a:t>Avfall ska källsorteras enligt lokala föreskrifter.</a:t>
            </a:r>
          </a:p>
          <a:p>
            <a:endParaRPr lang="sv-SE" dirty="0">
              <a:ea typeface="Calibri"/>
              <a:cs typeface="Calibri"/>
            </a:endParaRPr>
          </a:p>
          <a:p>
            <a:r>
              <a:rPr lang="sv-SE" dirty="0"/>
              <a:t>Förordning om producentansvar för förpackningar.</a:t>
            </a:r>
            <a:endParaRPr lang="sv-SE" dirty="0">
              <a:ea typeface="Calibri"/>
              <a:cs typeface="Calibri"/>
            </a:endParaRPr>
          </a:p>
          <a:p>
            <a:endParaRPr lang="sv-SE" dirty="0">
              <a:ea typeface="Calibri"/>
              <a:cs typeface="Calibri"/>
            </a:endParaRPr>
          </a:p>
          <a:p>
            <a:br>
              <a:rPr lang="en-US" dirty="0"/>
            </a:br>
            <a:endParaRPr lang="en-US" dirty="0"/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  <a:p>
            <a:endParaRPr lang="sv-SE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96018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 presenta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C211D6-2BB1-497F-8191-5CE0421D39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60" y="1929280"/>
            <a:ext cx="11126680" cy="3466148"/>
          </a:xfrm>
        </p:spPr>
        <p:txBody>
          <a:bodyPr>
            <a:norm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Startbild</a:t>
            </a:r>
            <a:r>
              <a:rPr lang="sv-SE" dirty="0"/>
              <a:t> presentation</a:t>
            </a:r>
          </a:p>
        </p:txBody>
      </p:sp>
    </p:spTree>
    <p:extLst>
      <p:ext uri="{BB962C8B-B14F-4D97-AF65-F5344CB8AC3E}">
        <p14:creationId xmlns:p14="http://schemas.microsoft.com/office/powerpoint/2010/main" val="33521500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bild presenta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4D270C-9E01-4F12-BAA6-A0409E1BA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0" y="1041057"/>
            <a:ext cx="11233212" cy="2509469"/>
          </a:xfrm>
        </p:spPr>
        <p:txBody>
          <a:bodyPr>
            <a:noAutofit/>
          </a:bodyPr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01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 med brö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299919"/>
            <a:ext cx="10363200" cy="947982"/>
          </a:xfrm>
        </p:spPr>
        <p:txBody>
          <a:bodyPr anchor="t"/>
          <a:lstStyle>
            <a:lvl1pPr algn="ctr">
              <a:defRPr sz="6000"/>
            </a:lvl1pPr>
          </a:lstStyle>
          <a:p>
            <a:r>
              <a:rPr lang="sv-SE" dirty="0"/>
              <a:t>Rubrik samt enkel brödtext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9" y="2409825"/>
            <a:ext cx="10363199" cy="244703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Enkel brödtext till rubriken.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503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enkel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47851" y="800794"/>
            <a:ext cx="8939073" cy="1254769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 till punktlista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47850" y="2253819"/>
            <a:ext cx="8939073" cy="304208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Nivå 1</a:t>
            </a:r>
          </a:p>
          <a:p>
            <a:pPr lvl="1"/>
            <a:r>
              <a:rPr lang="sv-SE" dirty="0"/>
              <a:t>Nivå 2 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12EC-4195-4D1F-A7CA-DC62D957D1B9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6985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or rubrik och brö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1097181"/>
            <a:ext cx="10515600" cy="1665070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sv-SE" dirty="0"/>
              <a:t>Stor rubrik och </a:t>
            </a:r>
            <a:br>
              <a:rPr lang="sv-SE" dirty="0"/>
            </a:br>
            <a:r>
              <a:rPr lang="sv-SE" dirty="0"/>
              <a:t>lite mindre brödtext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8200" y="2948205"/>
            <a:ext cx="10515600" cy="225244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Brödtext till den stora rubriken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E550-B18B-46E2-A878-D8EBCFAFFB86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2967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 två spalter,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Rubrik till två spalter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199" y="2276475"/>
            <a:ext cx="5181599" cy="39004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Nivå 1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162F4-1682-4275-A1BA-68243393BFFC}" type="datetime1">
              <a:rPr lang="sv-SE" smtClean="0"/>
              <a:t>2025-04-07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CF003D3-F355-4DB4-9223-58BB2C2ECFB1}"/>
              </a:ext>
            </a:extLst>
          </p:cNvPr>
          <p:cNvSpPr txBox="1"/>
          <p:nvPr userDrawn="1"/>
        </p:nvSpPr>
        <p:spPr>
          <a:xfrm>
            <a:off x="838201" y="2276475"/>
            <a:ext cx="518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Brödtextruta. Här kan man skriva en beskrivande text till en punktlista som ligger i spalt nummer 2.</a:t>
            </a:r>
          </a:p>
        </p:txBody>
      </p:sp>
    </p:spTree>
    <p:extLst>
      <p:ext uri="{BB962C8B-B14F-4D97-AF65-F5344CB8AC3E}">
        <p14:creationId xmlns:p14="http://schemas.microsoft.com/office/powerpoint/2010/main" val="289057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två spalter med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Rubrik till brödtextruta </a:t>
            </a:r>
            <a:br>
              <a:rPr lang="sv-SE" dirty="0"/>
            </a:br>
            <a:r>
              <a:rPr lang="sv-SE" dirty="0"/>
              <a:t>samt bild.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199" y="2276475"/>
            <a:ext cx="5181599" cy="39004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err="1"/>
              <a:t>Här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du </a:t>
            </a:r>
            <a:r>
              <a:rPr lang="en-US" dirty="0" err="1"/>
              <a:t>lägga</a:t>
            </a:r>
            <a:r>
              <a:rPr lang="en-US" dirty="0"/>
              <a:t> in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 till </a:t>
            </a:r>
            <a:r>
              <a:rPr lang="en-US" dirty="0" err="1"/>
              <a:t>brödtexten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spalt</a:t>
            </a:r>
            <a:r>
              <a:rPr lang="en-US" dirty="0"/>
              <a:t> 1.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162F4-1682-4275-A1BA-68243393BFFC}" type="datetime1">
              <a:rPr lang="sv-SE" smtClean="0"/>
              <a:t>2025-04-07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CF003D3-F355-4DB4-9223-58BB2C2ECFB1}"/>
              </a:ext>
            </a:extLst>
          </p:cNvPr>
          <p:cNvSpPr txBox="1"/>
          <p:nvPr userDrawn="1"/>
        </p:nvSpPr>
        <p:spPr>
          <a:xfrm>
            <a:off x="838201" y="2276475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Här är en brödtextruta. Skriv en beskrivande text till bilden i spalt 2.</a:t>
            </a:r>
          </a:p>
        </p:txBody>
      </p:sp>
    </p:spTree>
    <p:extLst>
      <p:ext uri="{BB962C8B-B14F-4D97-AF65-F5344CB8AC3E}">
        <p14:creationId xmlns:p14="http://schemas.microsoft.com/office/powerpoint/2010/main" val="346848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Rubrik till två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1" y="833107"/>
            <a:ext cx="8939073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 till två spalter m. rubrik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2230176"/>
            <a:ext cx="5157787" cy="503499"/>
          </a:xfrm>
        </p:spPr>
        <p:txBody>
          <a:bodyPr anchor="t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Rubrik spalt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805182"/>
            <a:ext cx="5157787" cy="255693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2230176"/>
            <a:ext cx="5183188" cy="503499"/>
          </a:xfrm>
        </p:spPr>
        <p:txBody>
          <a:bodyPr anchor="t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Rubrik spalt 2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805181"/>
            <a:ext cx="5183188" cy="338448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0903-0CFB-4D08-A37C-F75B03B9B29F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066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80608-DC36-496E-BF0F-8D54271F175A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4321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1019175"/>
            <a:ext cx="9375451" cy="74748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sv-SE" dirty="0"/>
              <a:t>Rubrik till bild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8200" y="1802168"/>
            <a:ext cx="10515600" cy="35688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8B863-CA0F-4FE0-A875-72EE2DC80837}" type="datetime1">
              <a:rPr lang="sv-SE" smtClean="0"/>
              <a:t>2025-04-07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1687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686494"/>
            <a:ext cx="893907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39518"/>
            <a:ext cx="10515600" cy="32137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0843" y="1939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1354E-417F-43C8-80A2-2459E5747AB2}" type="datetime1">
              <a:rPr lang="sv-SE" smtClean="0"/>
              <a:t>2025-04-07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2042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72" r:id="rId6"/>
    <p:sldLayoutId id="2147483665" r:id="rId7"/>
    <p:sldLayoutId id="2147483667" r:id="rId8"/>
    <p:sldLayoutId id="2147483669" r:id="rId9"/>
    <p:sldLayoutId id="2147483670" r:id="rId1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D7F792-081D-6C0F-6ABA-5F489CBF0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800" dirty="0">
                <a:latin typeface="Trebuchet MS"/>
              </a:rPr>
              <a:t>Säker Honungshantering</a:t>
            </a:r>
            <a:br>
              <a:rPr lang="sv-SE" sz="4800" dirty="0"/>
            </a:br>
            <a:r>
              <a:rPr lang="sv-SE" sz="3200" dirty="0">
                <a:latin typeface="Trebuchet MS"/>
              </a:rPr>
              <a:t>- övriga rutiner och dokumentation</a:t>
            </a:r>
            <a:endParaRPr lang="sv-SE" sz="3200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F88EE83-300A-D2D6-B433-43273EB00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771" y="5157632"/>
            <a:ext cx="4785775" cy="1609483"/>
          </a:xfrm>
          <a:prstGeom prst="rect">
            <a:avLst/>
          </a:prstGeom>
        </p:spPr>
      </p:pic>
      <p:sp>
        <p:nvSpPr>
          <p:cNvPr id="5" name="textruta 3">
            <a:extLst>
              <a:ext uri="{FF2B5EF4-FFF2-40B4-BE49-F238E27FC236}">
                <a16:creationId xmlns:a16="http://schemas.microsoft.com/office/drawing/2014/main" id="{14E07FBA-7BB9-B6BE-B8A8-C0E017D08D76}"/>
              </a:ext>
            </a:extLst>
          </p:cNvPr>
          <p:cNvSpPr txBox="1"/>
          <p:nvPr/>
        </p:nvSpPr>
        <p:spPr>
          <a:xfrm>
            <a:off x="7619893" y="5838403"/>
            <a:ext cx="457210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dirty="0">
                <a:solidFill>
                  <a:schemeClr val="bg1"/>
                </a:solidFill>
              </a:rPr>
              <a:t>© Sveriges Biodlares Riksförbund</a:t>
            </a:r>
          </a:p>
          <a:p>
            <a:r>
              <a:rPr lang="sv-SE" b="1" dirty="0">
                <a:solidFill>
                  <a:schemeClr val="bg1"/>
                </a:solidFill>
              </a:rPr>
              <a:t>Utbildningsansvarig Richard Johansson</a:t>
            </a:r>
          </a:p>
        </p:txBody>
      </p:sp>
    </p:spTree>
    <p:extLst>
      <p:ext uri="{BB962C8B-B14F-4D97-AF65-F5344CB8AC3E}">
        <p14:creationId xmlns:p14="http://schemas.microsoft.com/office/powerpoint/2010/main" val="2523834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98886-78C9-21D3-8019-2B599BBA7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46268428-0941-9C5D-9055-09A6FAA703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4F2B86D-68C3-AEAE-DD89-89AE457C2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15480B5-B0D6-6A89-76F5-6A4ACBC90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060" y="300540"/>
            <a:ext cx="737235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02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FE3DB-9448-966C-CEA1-9D69052F5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CDF7B3BF-2CDA-38AF-E99D-D0130F8AB7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73F274D-068A-6C75-2A96-A526D802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D0558194-1962-3F5E-ACAD-03A33E3B5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775" y="1711288"/>
            <a:ext cx="7410450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603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31302-A584-43B4-A428-7036E87AE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98B42FB8-40C0-07A8-E476-1CD35A9940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E37B1ED-1098-AE63-97DD-B55D5EBD0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8A6100D-657A-763E-79D6-26FF5A7A4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9535" y="376470"/>
            <a:ext cx="7391400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57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8127D-6296-8E53-DC37-912BDDC20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61139722-E5F1-3F93-07BE-E19B345EA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E577E3-A0EE-B56D-0AD4-1EDD3A847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2D2C68D0-EE84-1110-E176-96171BE5B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2014537"/>
            <a:ext cx="7620000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084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2FEC2-D548-8F7A-8D20-242063657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045FF39-8F8A-C82F-CB03-0795A7C8E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6879ECF-E93B-8DD8-FEBE-51F4AF1CD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8260" y="193908"/>
            <a:ext cx="6906290" cy="520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915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F4328-A83F-5833-2870-366067E07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56A6CBF0-9544-211C-9B9B-98CE24AC6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23D19F7-4874-3A0C-88D9-7206C97A8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291676A-1EA3-72CA-C6BC-A0999860E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1725" y="833437"/>
            <a:ext cx="744855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16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ckensnitt, text, logotyp, Grafik&#10;&#10;Automatiskt genererad beskrivning">
            <a:extLst>
              <a:ext uri="{FF2B5EF4-FFF2-40B4-BE49-F238E27FC236}">
                <a16:creationId xmlns:a16="http://schemas.microsoft.com/office/drawing/2014/main" id="{FD39A8F6-BD29-6072-7A30-06B5B2F4A8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5503" y="1426042"/>
            <a:ext cx="4410099" cy="127222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851978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28A027-2127-3240-BE7C-DE46D9349C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3526" y="1091817"/>
            <a:ext cx="6731409" cy="947982"/>
          </a:xfrm>
        </p:spPr>
        <p:txBody>
          <a:bodyPr>
            <a:normAutofit fontScale="90000"/>
          </a:bodyPr>
          <a:lstStyle/>
          <a:p>
            <a:pPr algn="l"/>
            <a:r>
              <a:rPr lang="sv-SE" sz="4400" dirty="0">
                <a:latin typeface="Trebuchet MS"/>
              </a:rPr>
              <a:t>Innehåll</a:t>
            </a:r>
            <a:br>
              <a:rPr lang="sv-SE" sz="4400" dirty="0"/>
            </a:br>
            <a:r>
              <a:rPr lang="sv-SE" sz="2700" dirty="0">
                <a:latin typeface="Trebuchet MS"/>
              </a:rPr>
              <a:t>Övriga rutiner och dokumentation</a:t>
            </a:r>
            <a:br>
              <a:rPr lang="sv-SE" sz="2700" dirty="0">
                <a:latin typeface="Trebuchet MS"/>
              </a:rPr>
            </a:br>
            <a:r>
              <a:rPr lang="sv-SE" sz="2700" dirty="0">
                <a:latin typeface="Trebuchet MS"/>
              </a:rPr>
              <a:t>Kapitel 5 i boken Säker honungshantering</a:t>
            </a:r>
            <a:br>
              <a:rPr lang="sv-SE" sz="2700" dirty="0">
                <a:latin typeface="Trebuchet MS"/>
              </a:rPr>
            </a:br>
            <a:br>
              <a:rPr lang="sv-SE" sz="2700" dirty="0"/>
            </a:br>
            <a:br>
              <a:rPr lang="sv-SE" sz="2700" dirty="0"/>
            </a:br>
            <a:endParaRPr lang="sv-SE" sz="270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63F9FE8-598C-5DB0-3D2E-19FE8E397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dirty="0"/>
              <a:t>Datum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4E96EAB6-2F3A-2735-EC54-184BD3C566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3526" y="2039799"/>
            <a:ext cx="5433237" cy="277840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l"/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Foder för </a:t>
            </a:r>
            <a:r>
              <a:rPr lang="sv-SE" dirty="0" err="1"/>
              <a:t>invintring</a:t>
            </a:r>
            <a:r>
              <a:rPr lang="sv-SE" dirty="0"/>
              <a:t> eller stödfodring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Skadedjurshantering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Rengöring och avfall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Underhåll av lokaler och materiel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Dokumentation och sammanställning</a:t>
            </a:r>
          </a:p>
        </p:txBody>
      </p:sp>
      <p:pic>
        <p:nvPicPr>
          <p:cNvPr id="7" name="Bildobjekt 6" descr="En bild som visar mat, gräs, läsk, kopp&#10;&#10;Automatiskt genererad beskrivning">
            <a:extLst>
              <a:ext uri="{FF2B5EF4-FFF2-40B4-BE49-F238E27FC236}">
                <a16:creationId xmlns:a16="http://schemas.microsoft.com/office/drawing/2014/main" id="{EEEC40CE-98A8-D7DC-6670-DBD006F51A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9933" y="2606840"/>
            <a:ext cx="2888311" cy="353643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558699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E7B91-14A5-C295-AC2F-4FA52D769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F25B9E0-9D69-E799-9820-F2E464DA07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117BA3E-2E27-2A8B-5464-3A977911E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6344AEC-DDB1-BE00-3E5B-B1165330C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048" y="376470"/>
            <a:ext cx="7340888" cy="518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130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E128F-8953-E052-0709-F3A5E263B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27ADCB04-EE18-E96E-856C-93D78EC89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952DEA8-DF81-B512-3468-F13DCB6A8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2A324396-96FF-AEFB-E1D0-620F47296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259" y="1727901"/>
            <a:ext cx="8335952" cy="240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995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0ED75-9784-527B-79CC-D21F321A4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D425F844-07AD-FDF0-C53E-B2C4286AB3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A67D110-ED07-6876-2A70-E75436CF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28AADD7-95B7-8154-1417-F594139CB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912" y="252915"/>
            <a:ext cx="7496175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06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11C47-2246-7BD7-1D32-C3E7DC241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2370D85D-77EC-A039-E356-4D51D3969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0703F2-D4EA-A18B-20F2-32DEDF359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A2521E3-F3AA-2F21-AE8A-C853AC637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5446" y="559033"/>
            <a:ext cx="6861108" cy="467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998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F5690-F794-70BB-0B1C-C0F48DBB2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A6B7F6CA-2B87-2B72-34DD-6BFDFBB55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477D8C2-3D45-033E-61D7-053CCF93D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8D966BF-EA75-2AA8-EF36-5D07AE5CC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9535" y="376470"/>
            <a:ext cx="7391400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76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4C393-8D4F-59C4-7E40-A6AE5BA01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3CBF2F18-5EEA-DCED-2D3C-C5A4E25DEA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AAE353-FD10-7B33-6E4A-F87A846BB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EB493A4-CD9D-2BCC-FEA2-C1F4DAE3C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812" y="655983"/>
            <a:ext cx="757237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92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45C63-C759-BD15-0BB8-FC82A49B8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0BD6D4A2-F723-03BF-8A80-62FEF2C99C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25235" y="1528260"/>
            <a:ext cx="4053043" cy="4673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fontAlgn="b">
              <a:buFont typeface="Arial" panose="020B0604020202020204" pitchFamily="34" charset="0"/>
              <a:buChar char="•"/>
            </a:pPr>
            <a:endParaRPr lang="sv-SE" sz="1600" b="0" i="0" dirty="0">
              <a:solidFill>
                <a:srgbClr val="000000"/>
              </a:solidFill>
              <a:effectLst/>
              <a:latin typeface="Cocogoose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A385DAD-E199-A187-5963-FBB4E1C39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21F7-0EBC-49E5-8FED-62E43AFE7F67}" type="datetime1">
              <a:rPr lang="sv-SE" smtClean="0"/>
              <a:t>2025-04-07</a:t>
            </a:fld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1936DF2-A3D6-8D00-5F95-6DD7A9072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162" y="338137"/>
            <a:ext cx="7305675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74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Biodlarna palett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FF9900"/>
      </a:accent1>
      <a:accent2>
        <a:srgbClr val="C99801"/>
      </a:accent2>
      <a:accent3>
        <a:srgbClr val="FEBD5E"/>
      </a:accent3>
      <a:accent4>
        <a:srgbClr val="FDCB34"/>
      </a:accent4>
      <a:accent5>
        <a:srgbClr val="FFEF7B"/>
      </a:accent5>
      <a:accent6>
        <a:srgbClr val="FFF9D3"/>
      </a:accent6>
      <a:hlink>
        <a:srgbClr val="0051BA"/>
      </a:hlink>
      <a:folHlink>
        <a:srgbClr val="FFE523"/>
      </a:folHlink>
    </a:clrScheme>
    <a:fontScheme name="Biodlarna tecke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mall Biodlarna.potx" id="{AB193F6A-E440-452A-90C3-ACB4520F52FB}" vid="{0EA0CE28-EB50-4E20-BF13-CBCC86C01D0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13D16DB00AC144C99E3851ADF14128E" ma:contentTypeVersion="11" ma:contentTypeDescription="Skapa ett nytt dokument." ma:contentTypeScope="" ma:versionID="134ee10c79c8a7ba68ee75060cc76026">
  <xsd:schema xmlns:xsd="http://www.w3.org/2001/XMLSchema" xmlns:xs="http://www.w3.org/2001/XMLSchema" xmlns:p="http://schemas.microsoft.com/office/2006/metadata/properties" xmlns:ns2="7134e5d6-8d1a-4803-aeec-2fc7aba59231" xmlns:ns3="24be2b87-dbea-43e7-ae5c-b4aab4c12e5f" targetNamespace="http://schemas.microsoft.com/office/2006/metadata/properties" ma:root="true" ma:fieldsID="4c39866ea636b136d003659738c21ae9" ns2:_="" ns3:_="">
    <xsd:import namespace="7134e5d6-8d1a-4803-aeec-2fc7aba59231"/>
    <xsd:import namespace="24be2b87-dbea-43e7-ae5c-b4aab4c12e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34e5d6-8d1a-4803-aeec-2fc7aba592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eringar" ma:readOnly="false" ma:fieldId="{5cf76f15-5ced-4ddc-b409-7134ff3c332f}" ma:taxonomyMulti="true" ma:sspId="c76a1ed7-6710-4c92-be3d-022aab37ab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be2b87-dbea-43e7-ae5c-b4aab4c12e5f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5f35bb69-d7d5-4720-ad0a-afc92d15a8fb}" ma:internalName="TaxCatchAll" ma:showField="CatchAllData" ma:web="24be2b87-dbea-43e7-ae5c-b4aab4c12e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34e5d6-8d1a-4803-aeec-2fc7aba59231">
      <Terms xmlns="http://schemas.microsoft.com/office/infopath/2007/PartnerControls"/>
    </lcf76f155ced4ddcb4097134ff3c332f>
    <TaxCatchAll xmlns="24be2b87-dbea-43e7-ae5c-b4aab4c12e5f" xsi:nil="true"/>
  </documentManagement>
</p:properties>
</file>

<file path=customXml/itemProps1.xml><?xml version="1.0" encoding="utf-8"?>
<ds:datastoreItem xmlns:ds="http://schemas.openxmlformats.org/officeDocument/2006/customXml" ds:itemID="{C0B8A49A-7B4A-44B5-8049-1833CDC051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D42F92-F718-4605-A58D-B43673F242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34e5d6-8d1a-4803-aeec-2fc7aba59231"/>
    <ds:schemaRef ds:uri="24be2b87-dbea-43e7-ae5c-b4aab4c12e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45F3973-AC59-466A-9A59-01CB88608015}">
  <ds:schemaRefs>
    <ds:schemaRef ds:uri="http://schemas.microsoft.com/office/2006/documentManagement/types"/>
    <ds:schemaRef ds:uri="http://schemas.microsoft.com/office/infopath/2007/PartnerControls"/>
    <ds:schemaRef ds:uri="24be2b87-dbea-43e7-ae5c-b4aab4c12e5f"/>
    <ds:schemaRef ds:uri="7134e5d6-8d1a-4803-aeec-2fc7aba59231"/>
    <ds:schemaRef ds:uri="http://purl.org/dc/dcmitype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mall Biodlarna</Template>
  <TotalTime>1354</TotalTime>
  <Words>774</Words>
  <Application>Microsoft Office PowerPoint</Application>
  <PresentationFormat>Bredbild</PresentationFormat>
  <Paragraphs>196</Paragraphs>
  <Slides>16</Slides>
  <Notes>16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1" baseType="lpstr">
      <vt:lpstr>Arial</vt:lpstr>
      <vt:lpstr>Calibri</vt:lpstr>
      <vt:lpstr>Cocogoose</vt:lpstr>
      <vt:lpstr>Trebuchet MS</vt:lpstr>
      <vt:lpstr>Office-tema</vt:lpstr>
      <vt:lpstr>Säker Honungshantering - övriga rutiner och dokumentation</vt:lpstr>
      <vt:lpstr>Innehåll Övriga rutiner och dokumentation Kapitel 5 i boken Säker honungshantering  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Richard Johansson</dc:creator>
  <cp:lastModifiedBy>Fredrik Pettersson</cp:lastModifiedBy>
  <cp:revision>421</cp:revision>
  <dcterms:created xsi:type="dcterms:W3CDTF">2023-12-30T16:58:53Z</dcterms:created>
  <dcterms:modified xsi:type="dcterms:W3CDTF">2025-04-07T17:00:49Z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0x010100713D16DB00AC144C99E3851ADF14128E</vt:lpwstr>
  </property>
  <property fmtid="{D5CDD505-2E9C-101B-9397-08002B2CF9AE}" pid="3" name="MediaServiceImageTags">
    <vt:lpwstr/>
  </property>
</Properties>
</file>